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57" r:id="rId2"/>
    <p:sldId id="256" r:id="rId3"/>
    <p:sldId id="258" r:id="rId4"/>
    <p:sldId id="264" r:id="rId5"/>
    <p:sldId id="346" r:id="rId6"/>
    <p:sldId id="309" r:id="rId7"/>
    <p:sldId id="266" r:id="rId8"/>
    <p:sldId id="347" r:id="rId9"/>
    <p:sldId id="348" r:id="rId10"/>
    <p:sldId id="351" r:id="rId11"/>
    <p:sldId id="352" r:id="rId12"/>
    <p:sldId id="354" r:id="rId13"/>
    <p:sldId id="388" r:id="rId14"/>
    <p:sldId id="270" r:id="rId15"/>
    <p:sldId id="271" r:id="rId16"/>
    <p:sldId id="303" r:id="rId17"/>
    <p:sldId id="311" r:id="rId18"/>
    <p:sldId id="272" r:id="rId19"/>
    <p:sldId id="386" r:id="rId20"/>
    <p:sldId id="274" r:id="rId21"/>
    <p:sldId id="383" r:id="rId22"/>
    <p:sldId id="313" r:id="rId23"/>
    <p:sldId id="277" r:id="rId24"/>
    <p:sldId id="394" r:id="rId25"/>
    <p:sldId id="393" r:id="rId26"/>
    <p:sldId id="278" r:id="rId27"/>
    <p:sldId id="279" r:id="rId28"/>
    <p:sldId id="280" r:id="rId29"/>
    <p:sldId id="281" r:id="rId30"/>
    <p:sldId id="314" r:id="rId31"/>
    <p:sldId id="315" r:id="rId32"/>
    <p:sldId id="395" r:id="rId33"/>
    <p:sldId id="282" r:id="rId34"/>
    <p:sldId id="319" r:id="rId35"/>
    <p:sldId id="298" r:id="rId36"/>
    <p:sldId id="320" r:id="rId37"/>
    <p:sldId id="283" r:id="rId38"/>
    <p:sldId id="396" r:id="rId39"/>
    <p:sldId id="284" r:id="rId40"/>
    <p:sldId id="287" r:id="rId41"/>
    <p:sldId id="334" r:id="rId42"/>
    <p:sldId id="342" r:id="rId43"/>
    <p:sldId id="391" r:id="rId44"/>
    <p:sldId id="343" r:id="rId45"/>
    <p:sldId id="377" r:id="rId46"/>
    <p:sldId id="322" r:id="rId47"/>
    <p:sldId id="389" r:id="rId48"/>
    <p:sldId id="326" r:id="rId49"/>
    <p:sldId id="372" r:id="rId50"/>
    <p:sldId id="316" r:id="rId51"/>
    <p:sldId id="332" r:id="rId52"/>
    <p:sldId id="398" r:id="rId5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2" autoAdjust="0"/>
    <p:restoredTop sz="94660"/>
  </p:normalViewPr>
  <p:slideViewPr>
    <p:cSldViewPr snapToGrid="0" snapToObjects="1">
      <p:cViewPr varScale="1">
        <p:scale>
          <a:sx n="74" d="100"/>
          <a:sy n="74" d="100"/>
        </p:scale>
        <p:origin x="-1320"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7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092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D1A47695-F7D7-4DE6-B169-425B07DF6A75}" type="datetimeFigureOut">
              <a:rPr lang="en-US"/>
              <a:pPr/>
              <a:t>7/24/2012</a:t>
            </a:fld>
            <a:endParaRPr lang="en-US"/>
          </a:p>
        </p:txBody>
      </p:sp>
      <p:sp>
        <p:nvSpPr>
          <p:cNvPr id="3092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3092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DA5BFC2-8F01-46C1-A446-4D30A114C07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A832599-09EF-466F-9AB0-3CD0FC6DDAF5}" type="datetimeFigureOut">
              <a:rPr lang="en-US"/>
              <a:pPr>
                <a:defRPr/>
              </a:pPr>
              <a:t>7/24/2012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4750005-F6FE-410F-8B6A-DC097AB3975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49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6F3A5-FD76-40E6-BEB7-4E2B504118B8}" type="slidenum">
              <a:rPr lang="en-US"/>
              <a:pPr fontAlgn="base">
                <a:spcBef>
                  <a:spcPct val="0"/>
                </a:spcBef>
                <a:spcAft>
                  <a:spcPct val="0"/>
                </a:spcAft>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p:cNvSpPr>
          <p:nvPr>
            <p:ph type="sldImg"/>
          </p:nvPr>
        </p:nvSpPr>
        <p:spPr bwMode="auto">
          <a:noFill/>
          <a:ln>
            <a:solidFill>
              <a:srgbClr val="000000"/>
            </a:solidFill>
            <a:miter lim="800000"/>
            <a:headEnd/>
            <a:tailEnd/>
          </a:ln>
        </p:spPr>
      </p:sp>
      <p:sp>
        <p:nvSpPr>
          <p:cNvPr id="209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3200" b="1" smtClean="0"/>
              <a:t>Femoral head failure-both hips</a:t>
            </a:r>
          </a:p>
        </p:txBody>
      </p:sp>
      <p:sp>
        <p:nvSpPr>
          <p:cNvPr id="209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1F1F1B-CAB3-4668-9794-F29870ECEB4C}" type="slidenum">
              <a:rPr lang="en-US"/>
              <a:pPr fontAlgn="base">
                <a:spcBef>
                  <a:spcPct val="0"/>
                </a:spcBef>
                <a:spcAft>
                  <a:spcPct val="0"/>
                </a:spcAft>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p:cNvSpPr>
          <p:nvPr>
            <p:ph type="sldImg"/>
          </p:nvPr>
        </p:nvSpPr>
        <p:spPr bwMode="auto">
          <a:noFill/>
          <a:ln>
            <a:solidFill>
              <a:srgbClr val="000000"/>
            </a:solidFill>
            <a:miter lim="800000"/>
            <a:headEnd/>
            <a:tailEnd/>
          </a:ln>
        </p:spPr>
      </p:sp>
      <p:sp>
        <p:nvSpPr>
          <p:cNvPr id="215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B6ED61-517A-40F0-A81D-558215786C1F}" type="slidenum">
              <a:rPr lang="en-US"/>
              <a:pPr fontAlgn="base">
                <a:spcBef>
                  <a:spcPct val="0"/>
                </a:spcBef>
                <a:spcAft>
                  <a:spcPct val="0"/>
                </a:spcAft>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Slide Image Placeholder 1"/>
          <p:cNvSpPr>
            <a:spLocks noGrp="1" noRot="1" noChangeAspect="1"/>
          </p:cNvSpPr>
          <p:nvPr>
            <p:ph type="sldImg"/>
          </p:nvPr>
        </p:nvSpPr>
        <p:spPr bwMode="auto">
          <a:noFill/>
          <a:ln>
            <a:solidFill>
              <a:srgbClr val="000000"/>
            </a:solidFill>
            <a:miter lim="800000"/>
            <a:headEnd/>
            <a:tailEnd/>
          </a:ln>
        </p:spPr>
      </p:sp>
      <p:sp>
        <p:nvSpPr>
          <p:cNvPr id="296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9BFB1C-0976-436C-A92E-69869AF486C7}" type="slidenum">
              <a:rPr lang="en-US"/>
              <a:pPr fontAlgn="base">
                <a:spcBef>
                  <a:spcPct val="0"/>
                </a:spcBef>
                <a:spcAft>
                  <a:spcPct val="0"/>
                </a:spcAft>
              </a:pPr>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E26E8A0-568C-4754-9F33-9CDF42369C6C}" type="datetimeFigureOut">
              <a:rPr lang="en-US"/>
              <a:pPr>
                <a:defRPr/>
              </a:pPr>
              <a:t>7/24/2012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0DCF3A-FBE5-4216-A47D-B5CC9AED18E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7A1550-F08C-408D-A00A-41C71158C415}" type="datetimeFigureOut">
              <a:rPr lang="en-US"/>
              <a:pPr>
                <a:defRPr/>
              </a:pPr>
              <a:t>7/24/2012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FB6BD8-ECF4-411A-9249-E89D9780B78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AD7606-030B-4F94-8D96-BD18C50D9391}" type="datetimeFigureOut">
              <a:rPr lang="en-US"/>
              <a:pPr>
                <a:defRPr/>
              </a:pPr>
              <a:t>7/24/2012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1B896B-7B5F-48DE-9294-6EF0EE2558D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D7B0A0-EB81-4C32-9E99-16A647984E4F}" type="datetimeFigureOut">
              <a:rPr lang="en-US"/>
              <a:pPr>
                <a:defRPr/>
              </a:pPr>
              <a:t>7/24/2012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343284-727C-44B6-A2ED-6CFAC21809F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041B41-6A88-47AB-8613-265C6EB4E1D7}" type="datetimeFigureOut">
              <a:rPr lang="en-US"/>
              <a:pPr>
                <a:defRPr/>
              </a:pPr>
              <a:t>7/24/2012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3E9C8A-7532-4B7C-8439-B33AEBBDCD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D982EA-7876-4728-9051-812FE260F317}" type="datetimeFigureOut">
              <a:rPr lang="en-US"/>
              <a:pPr>
                <a:defRPr/>
              </a:pPr>
              <a:t>7/24/2012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C46209-3532-40D4-AE4A-8E9A389020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537E34-E982-4B4B-81F6-5AF2CC93E4E7}" type="datetimeFigureOut">
              <a:rPr lang="en-US"/>
              <a:pPr>
                <a:defRPr/>
              </a:pPr>
              <a:t>7/24/2012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A97065-1892-4676-8544-EE7246D1ED8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69AF3F-7206-40E8-9DA9-F0A2F17E32F4}" type="datetimeFigureOut">
              <a:rPr lang="en-US"/>
              <a:pPr>
                <a:defRPr/>
              </a:pPr>
              <a:t>7/24/2012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72F0D7-F5DE-458C-847B-67DE53E9BA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D40B1B6-5536-458D-83B1-E69CAA9FBD6E}" type="datetimeFigureOut">
              <a:rPr lang="en-US"/>
              <a:pPr>
                <a:defRPr/>
              </a:pPr>
              <a:t>7/24/2012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0EE419-61F6-4B13-AE58-6DC1F823AF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8B2BEB3-BD69-446C-A84C-8D67D9BD5C45}" type="datetimeFigureOut">
              <a:rPr lang="en-US"/>
              <a:pPr>
                <a:defRPr/>
              </a:pPr>
              <a:t>7/24/2012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2802B32-909C-4015-A8CA-19377454CC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FFE9EA-14A5-42AA-8634-F7AE882AC558}" type="datetimeFigureOut">
              <a:rPr lang="en-US"/>
              <a:pPr>
                <a:defRPr/>
              </a:pPr>
              <a:t>7/24/2012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DFC43F-F3C7-48FE-AB4A-4F302D016F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78F960-226D-4E4E-BDBA-5C275F512D60}" type="datetimeFigureOut">
              <a:rPr lang="en-US"/>
              <a:pPr>
                <a:defRPr/>
              </a:pPr>
              <a:t>7/24/2012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20078D-B6D7-45D2-A5E2-E5AC314430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9A6F24C-9777-4993-8E67-94F618E2284A}" type="datetimeFigureOut">
              <a:rPr lang="en-US"/>
              <a:pPr>
                <a:defRPr/>
              </a:pPr>
              <a:t>7/24/2012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4164954-7695-4194-96AA-19D09F4278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8.xml"/><Relationship Id="rId1" Type="http://schemas.openxmlformats.org/officeDocument/2006/relationships/vmlDrawing" Target="../drawings/vmlDrawing4.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vmlDrawing" Target="../drawings/vmlDrawing5.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8.xml"/><Relationship Id="rId1" Type="http://schemas.openxmlformats.org/officeDocument/2006/relationships/vmlDrawing" Target="../drawings/vmlDrawing6.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8.xml"/><Relationship Id="rId1" Type="http://schemas.openxmlformats.org/officeDocument/2006/relationships/vmlDrawing" Target="../drawings/vmlDrawing7.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31763"/>
            <a:ext cx="7848600" cy="1163637"/>
          </a:xfrm>
        </p:spPr>
        <p:txBody>
          <a:bodyPr rtlCol="0">
            <a:normAutofit fontScale="90000"/>
          </a:bodyPr>
          <a:lstStyle/>
          <a:p>
            <a:pPr fontAlgn="auto">
              <a:spcAft>
                <a:spcPts val="0"/>
              </a:spcAft>
              <a:buFontTx/>
              <a:buChar char="•"/>
              <a:tabLst>
                <a:tab pos="692150" algn="l"/>
              </a:tabLst>
              <a:defRPr/>
            </a:pPr>
            <a:r>
              <a:rPr lang="en-US" sz="3600" b="1" dirty="0"/>
              <a:t/>
            </a:r>
            <a:br>
              <a:rPr lang="en-US" sz="3600" b="1" dirty="0"/>
            </a:br>
            <a:r>
              <a:rPr lang="en-US" sz="3600" b="1" dirty="0"/>
              <a:t/>
            </a:r>
            <a:br>
              <a:rPr lang="en-US" sz="3600" b="1" dirty="0"/>
            </a:br>
            <a:r>
              <a:rPr lang="en-US" sz="3600" b="1" dirty="0"/>
              <a:t/>
            </a:r>
            <a:br>
              <a:rPr lang="en-US" sz="3600" b="1" dirty="0"/>
            </a:br>
            <a:r>
              <a:rPr lang="en-US" sz="3600" b="1" dirty="0"/>
              <a:t/>
            </a:r>
            <a:br>
              <a:rPr lang="en-US" sz="3600" b="1" dirty="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4000" b="1" dirty="0" smtClean="0"/>
              <a:t/>
            </a:r>
            <a:br>
              <a:rPr lang="en-US" sz="4000" b="1" dirty="0" smtClean="0"/>
            </a:br>
            <a:r>
              <a:rPr lang="en-US" sz="3600" b="1" dirty="0" smtClean="0"/>
              <a:t/>
            </a:r>
            <a:br>
              <a:rPr lang="en-US" sz="3600" b="1" dirty="0" smtClean="0"/>
            </a:br>
            <a:r>
              <a:rPr lang="en-US" sz="3200" b="1" dirty="0" smtClean="0"/>
              <a:t>Ruth </a:t>
            </a:r>
            <a:r>
              <a:rPr lang="en-US" sz="3200" b="1" dirty="0" err="1"/>
              <a:t>Liberfarb</a:t>
            </a:r>
            <a:r>
              <a:rPr lang="en-US" sz="3200" b="1" dirty="0"/>
              <a:t>, M.D., Ph.D.</a:t>
            </a:r>
            <a:br>
              <a:rPr lang="en-US" sz="3200" b="1" dirty="0"/>
            </a:br>
            <a:r>
              <a:rPr lang="en-US" sz="3200" b="1" dirty="0"/>
              <a:t>Director, Stickler Syndrome Clinic</a:t>
            </a:r>
            <a:br>
              <a:rPr lang="en-US" sz="3200" b="1" dirty="0"/>
            </a:br>
            <a:r>
              <a:rPr lang="en-US" sz="3200" b="1" dirty="0"/>
              <a:t>Mass. General Hospital for Children</a:t>
            </a:r>
            <a:br>
              <a:rPr lang="en-US" sz="3200" b="1" dirty="0"/>
            </a:br>
            <a:r>
              <a:rPr lang="en-US" sz="3200" b="1" dirty="0" smtClean="0"/>
              <a:t/>
            </a:r>
            <a:br>
              <a:rPr lang="en-US" sz="3200" b="1" dirty="0" smtClean="0"/>
            </a:br>
            <a:r>
              <a:rPr lang="en-US" sz="3200" b="1" dirty="0" smtClean="0"/>
              <a:t>16</a:t>
            </a:r>
            <a:r>
              <a:rPr lang="en-US" sz="3200" b="1" baseline="30000" dirty="0" smtClean="0"/>
              <a:t>th</a:t>
            </a:r>
            <a:r>
              <a:rPr lang="en-US" sz="3200" b="1" dirty="0" smtClean="0"/>
              <a:t>  American Stickler Syndrome Conference</a:t>
            </a:r>
            <a:br>
              <a:rPr lang="en-US" sz="3200" b="1" dirty="0" smtClean="0"/>
            </a:br>
            <a:r>
              <a:rPr lang="en-US" sz="3200" b="1" dirty="0" smtClean="0"/>
              <a:t>Stickler </a:t>
            </a:r>
            <a:r>
              <a:rPr lang="en-US" sz="3200" b="1" dirty="0" err="1" smtClean="0"/>
              <a:t>Syndrome(s</a:t>
            </a:r>
            <a:r>
              <a:rPr lang="en-US" sz="3200" b="1" dirty="0" smtClean="0"/>
              <a:t>) Overview </a:t>
            </a:r>
            <a:br>
              <a:rPr lang="en-US" sz="3200" b="1" dirty="0" smtClean="0"/>
            </a:br>
            <a:r>
              <a:rPr lang="en-US" sz="3200" b="1" dirty="0" smtClean="0"/>
              <a:t> Stickler Syndrome Clinic</a:t>
            </a:r>
            <a:br>
              <a:rPr lang="en-US" sz="3200" b="1" dirty="0" smtClean="0"/>
            </a:br>
            <a:r>
              <a:rPr lang="en-US" sz="3200" b="1" dirty="0" smtClean="0"/>
              <a:t>July 14, 2012</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143000" y="838200"/>
            <a:ext cx="7772400" cy="1295400"/>
          </a:xfrm>
        </p:spPr>
        <p:txBody>
          <a:bodyPr/>
          <a:lstStyle/>
          <a:p>
            <a:r>
              <a:rPr lang="en-US" sz="3200" b="1" smtClean="0"/>
              <a:t>STICKLER SYNDROME </a:t>
            </a:r>
            <a:br>
              <a:rPr lang="en-US" sz="3200" b="1" smtClean="0"/>
            </a:br>
            <a:r>
              <a:rPr lang="en-US" sz="3200" b="1" smtClean="0"/>
              <a:t>GENETIC HETEROGENEITY</a:t>
            </a:r>
          </a:p>
        </p:txBody>
      </p:sp>
      <p:sp>
        <p:nvSpPr>
          <p:cNvPr id="29698" name="Rectangle 3"/>
          <p:cNvSpPr>
            <a:spLocks noGrp="1" noChangeArrowheads="1"/>
          </p:cNvSpPr>
          <p:nvPr>
            <p:ph type="body" idx="1"/>
          </p:nvPr>
        </p:nvSpPr>
        <p:spPr>
          <a:xfrm>
            <a:off x="609600" y="2514600"/>
            <a:ext cx="8077200" cy="3962400"/>
          </a:xfrm>
        </p:spPr>
        <p:txBody>
          <a:bodyPr/>
          <a:lstStyle/>
          <a:p>
            <a:pPr>
              <a:lnSpc>
                <a:spcPct val="90000"/>
              </a:lnSpc>
              <a:buFontTx/>
              <a:buNone/>
            </a:pPr>
            <a:r>
              <a:rPr lang="en-US" smtClean="0"/>
              <a:t>								</a:t>
            </a:r>
          </a:p>
          <a:p>
            <a:pPr algn="ctr">
              <a:lnSpc>
                <a:spcPct val="90000"/>
              </a:lnSpc>
              <a:buFontTx/>
              <a:buNone/>
            </a:pPr>
            <a:r>
              <a:rPr lang="en-US" sz="1600" b="1" smtClean="0"/>
              <a:t>	 			 Gene	     Locus            Year                           Inheritance</a:t>
            </a:r>
            <a:r>
              <a:rPr lang="en-US" sz="2000" smtClean="0"/>
              <a:t> </a:t>
            </a:r>
          </a:p>
          <a:p>
            <a:pPr>
              <a:lnSpc>
                <a:spcPct val="90000"/>
              </a:lnSpc>
            </a:pPr>
            <a:r>
              <a:rPr lang="en-US" sz="1600" b="1" smtClean="0"/>
              <a:t>Membranous vitreous</a:t>
            </a:r>
          </a:p>
          <a:p>
            <a:pPr lvl="1">
              <a:lnSpc>
                <a:spcPct val="90000"/>
              </a:lnSpc>
            </a:pPr>
            <a:r>
              <a:rPr lang="en-US" sz="1600" b="1" smtClean="0"/>
              <a:t>Type I (STL1)                 </a:t>
            </a:r>
            <a:r>
              <a:rPr lang="en-US" sz="1600" b="1" i="1" smtClean="0"/>
              <a:t>COL2A1</a:t>
            </a:r>
            <a:r>
              <a:rPr lang="en-US" sz="1600" b="1" smtClean="0"/>
              <a:t>          12q13          1990                                  AD</a:t>
            </a:r>
          </a:p>
          <a:p>
            <a:pPr>
              <a:lnSpc>
                <a:spcPct val="90000"/>
              </a:lnSpc>
            </a:pPr>
            <a:r>
              <a:rPr lang="en-US" sz="1600" b="1" smtClean="0"/>
              <a:t>Beaded vitreous</a:t>
            </a:r>
          </a:p>
          <a:p>
            <a:pPr lvl="1">
              <a:lnSpc>
                <a:spcPct val="90000"/>
              </a:lnSpc>
            </a:pPr>
            <a:r>
              <a:rPr lang="en-US" sz="1600" b="1" smtClean="0"/>
              <a:t>Type II (STL2)                </a:t>
            </a:r>
            <a:r>
              <a:rPr lang="en-US" sz="1600" b="1" i="1" smtClean="0"/>
              <a:t>COL11A1</a:t>
            </a:r>
            <a:r>
              <a:rPr lang="en-US" sz="1600" b="1" smtClean="0"/>
              <a:t>         1p21           1996                                  AD</a:t>
            </a:r>
          </a:p>
          <a:p>
            <a:pPr>
              <a:lnSpc>
                <a:spcPct val="90000"/>
              </a:lnSpc>
            </a:pPr>
            <a:r>
              <a:rPr lang="en-US" sz="1600" b="1" smtClean="0"/>
              <a:t>Nonocular</a:t>
            </a:r>
          </a:p>
          <a:p>
            <a:pPr lvl="1">
              <a:lnSpc>
                <a:spcPct val="90000"/>
              </a:lnSpc>
            </a:pPr>
            <a:r>
              <a:rPr lang="en-US" sz="1600" b="1" smtClean="0"/>
              <a:t>Type III (STL3)              </a:t>
            </a:r>
            <a:r>
              <a:rPr lang="en-US" sz="1600" b="1" i="1" smtClean="0"/>
              <a:t>COL11A2</a:t>
            </a:r>
            <a:r>
              <a:rPr lang="en-US" sz="1600" b="1" smtClean="0"/>
              <a:t>         6p21            1994                                 AD</a:t>
            </a:r>
          </a:p>
          <a:p>
            <a:pPr>
              <a:lnSpc>
                <a:spcPct val="90000"/>
              </a:lnSpc>
            </a:pPr>
            <a:r>
              <a:rPr lang="en-US" sz="1600" b="1" smtClean="0"/>
              <a:t>Degenerated vitreous with </a:t>
            </a:r>
          </a:p>
          <a:p>
            <a:pPr>
              <a:lnSpc>
                <a:spcPct val="90000"/>
              </a:lnSpc>
              <a:buFontTx/>
              <a:buNone/>
            </a:pPr>
            <a:r>
              <a:rPr lang="en-US" sz="1600" b="1" smtClean="0"/>
              <a:t>     progressive liquefaction                                     </a:t>
            </a:r>
          </a:p>
          <a:p>
            <a:pPr lvl="1">
              <a:lnSpc>
                <a:spcPct val="90000"/>
              </a:lnSpc>
            </a:pPr>
            <a:r>
              <a:rPr lang="en-US" sz="1600" b="1" smtClean="0"/>
              <a:t>Type IV (STL4)	    </a:t>
            </a:r>
            <a:r>
              <a:rPr lang="en-US" sz="1600" b="1" i="1" smtClean="0"/>
              <a:t>COL9A1</a:t>
            </a:r>
            <a:r>
              <a:rPr lang="en-US" sz="1600" b="1" smtClean="0"/>
              <a:t>           6q13                2006                                 AR</a:t>
            </a:r>
          </a:p>
          <a:p>
            <a:pPr lvl="1">
              <a:lnSpc>
                <a:spcPct val="90000"/>
              </a:lnSpc>
            </a:pPr>
            <a:r>
              <a:rPr lang="en-US" sz="1600" b="1" smtClean="0"/>
              <a:t>Type V (STL5)             COL9A2           1p33-p32.2     2011                                 AR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3600" b="1" smtClean="0"/>
              <a:t>Stickler Syndrome</a:t>
            </a:r>
            <a:br>
              <a:rPr lang="en-US" sz="3600" b="1" smtClean="0"/>
            </a:br>
            <a:r>
              <a:rPr lang="en-US" sz="3600" b="1" smtClean="0"/>
              <a:t>Genetic Heterogeniety, cont’d.</a:t>
            </a:r>
          </a:p>
        </p:txBody>
      </p:sp>
      <p:sp>
        <p:nvSpPr>
          <p:cNvPr id="30722" name="Content Placeholder 2"/>
          <p:cNvSpPr>
            <a:spLocks noGrp="1"/>
          </p:cNvSpPr>
          <p:nvPr>
            <p:ph idx="1"/>
          </p:nvPr>
        </p:nvSpPr>
        <p:spPr/>
        <p:txBody>
          <a:bodyPr/>
          <a:lstStyle/>
          <a:p>
            <a:pPr>
              <a:buFont typeface="Arial" charset="0"/>
              <a:buNone/>
            </a:pPr>
            <a:endParaRPr lang="en-US" b="1" smtClean="0"/>
          </a:p>
          <a:p>
            <a:endParaRPr lang="en-US" b="1" smtClean="0"/>
          </a:p>
          <a:p>
            <a:pPr>
              <a:buFont typeface="Arial" charset="0"/>
              <a:buNone/>
            </a:pPr>
            <a:r>
              <a:rPr lang="en-US" b="1" smtClean="0"/>
              <a:t>  Stickler Syndrome Type ? : (+) clinical diagnosis with location of mutation still unknown – no mutation found in COL2A1 or COL11A1-</a:t>
            </a:r>
          </a:p>
          <a:p>
            <a:r>
              <a:rPr lang="en-US" b="1" smtClean="0"/>
              <a:t>ca. 30 % families in the NIH/NIA study</a:t>
            </a:r>
          </a:p>
          <a:p>
            <a:pPr>
              <a:buFont typeface="Arial" charset="0"/>
              <a:buNone/>
            </a:pPr>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p:txBody>
          <a:bodyPr/>
          <a:lstStyle/>
          <a:p>
            <a:r>
              <a:rPr lang="en-US" smtClean="0"/>
              <a:t>Mutations in COL2A1 and COL11A1</a:t>
            </a:r>
          </a:p>
        </p:txBody>
      </p:sp>
      <p:sp>
        <p:nvSpPr>
          <p:cNvPr id="31746" name="Subtitle 4"/>
          <p:cNvSpPr>
            <a:spLocks noGrp="1"/>
          </p:cNvSpPr>
          <p:nvPr>
            <p:ph type="body" idx="4294967295"/>
          </p:nvPr>
        </p:nvSpPr>
        <p:spPr>
          <a:xfrm>
            <a:off x="1371600" y="2906713"/>
            <a:ext cx="7772400" cy="1500187"/>
          </a:xfrm>
        </p:spPr>
        <p:txBody>
          <a:bodyPr/>
          <a:lstStyle/>
          <a:p>
            <a:r>
              <a:rPr lang="en-US" sz="1800" b="1" smtClean="0"/>
              <a:t>Richards et al. 2010. Human Genetics; 31: 1461-1471. Report on 75 mutations in COL2A1 and 14 mutations in COL11A1</a:t>
            </a:r>
          </a:p>
          <a:p>
            <a:r>
              <a:rPr lang="en-US" sz="1800" b="1" smtClean="0"/>
              <a:t>Hoornaert et al. 2010. Mutations;18:872-881. Report on 77 different mutations in 100 individuals with COL2A1 mutations</a:t>
            </a:r>
          </a:p>
          <a:p>
            <a:pPr>
              <a:buFont typeface="Wingdings" pitchFamily="2" charset="2"/>
              <a:buChar char="§"/>
            </a:pPr>
            <a:r>
              <a:rPr lang="en-US" sz="1800" b="1" smtClean="0"/>
              <a:t>NIH/NIA study : 47 mutations in COL2A1 and 5 mutations in COL11A1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4"/>
          <p:cNvSpPr>
            <a:spLocks noGrp="1"/>
          </p:cNvSpPr>
          <p:nvPr>
            <p:ph type="title"/>
          </p:nvPr>
        </p:nvSpPr>
        <p:spPr/>
        <p:txBody>
          <a:bodyPr/>
          <a:lstStyle/>
          <a:p>
            <a:r>
              <a:rPr lang="en-US" smtClean="0"/>
              <a:t>NIH/NIA study</a:t>
            </a:r>
          </a:p>
        </p:txBody>
      </p:sp>
      <p:sp>
        <p:nvSpPr>
          <p:cNvPr id="6" name="Subtitle 5"/>
          <p:cNvSpPr>
            <a:spLocks noGrp="1"/>
          </p:cNvSpPr>
          <p:nvPr>
            <p:ph type="body" idx="4294967295"/>
          </p:nvPr>
        </p:nvSpPr>
        <p:spPr>
          <a:xfrm>
            <a:off x="687388" y="1968500"/>
            <a:ext cx="7999412" cy="3694113"/>
          </a:xfrm>
        </p:spPr>
        <p:txBody>
          <a:bodyPr rtlCol="0">
            <a:normAutofit fontScale="85000" lnSpcReduction="20000"/>
          </a:bodyPr>
          <a:lstStyle/>
          <a:p>
            <a:pPr fontAlgn="auto">
              <a:spcAft>
                <a:spcPts val="0"/>
              </a:spcAft>
              <a:buFont typeface="Arial"/>
              <a:buChar char="•"/>
              <a:defRPr/>
            </a:pPr>
            <a:r>
              <a:rPr lang="en-US" sz="3294" b="1" dirty="0" smtClean="0"/>
              <a:t>47 unrelated patients with mutations in COL2A1-majority have private ones –a few “hot spots”, for example:</a:t>
            </a:r>
          </a:p>
          <a:p>
            <a:pPr fontAlgn="auto">
              <a:spcAft>
                <a:spcPts val="0"/>
              </a:spcAft>
              <a:buFont typeface="Arial"/>
              <a:buChar char="•"/>
              <a:defRPr/>
            </a:pPr>
            <a:r>
              <a:rPr lang="en-US" sz="3294" b="1" dirty="0" smtClean="0"/>
              <a:t>3 families have a common mutation in </a:t>
            </a:r>
            <a:r>
              <a:rPr lang="en-US" sz="3294" b="1" dirty="0" err="1" smtClean="0"/>
              <a:t>arg</a:t>
            </a:r>
            <a:r>
              <a:rPr lang="en-US" sz="3294" b="1" dirty="0" smtClean="0"/>
              <a:t> 333 </a:t>
            </a:r>
            <a:r>
              <a:rPr lang="en-US" sz="3294" b="1" dirty="0" err="1" smtClean="0"/>
              <a:t>Ter</a:t>
            </a:r>
            <a:r>
              <a:rPr lang="en-US" sz="3294" b="1" dirty="0" smtClean="0"/>
              <a:t>, </a:t>
            </a:r>
            <a:r>
              <a:rPr lang="en-US" sz="3294" b="1" dirty="0" err="1" smtClean="0"/>
              <a:t>exon</a:t>
            </a:r>
            <a:r>
              <a:rPr lang="en-US" sz="3294" b="1" dirty="0" smtClean="0"/>
              <a:t> 23</a:t>
            </a:r>
          </a:p>
          <a:p>
            <a:pPr fontAlgn="auto">
              <a:spcAft>
                <a:spcPts val="0"/>
              </a:spcAft>
              <a:buFont typeface="Arial"/>
              <a:buChar char="•"/>
              <a:defRPr/>
            </a:pPr>
            <a:r>
              <a:rPr lang="en-US" sz="3294" b="1" dirty="0" smtClean="0"/>
              <a:t> 2 families have same mutation IVS25 + 1G/2</a:t>
            </a:r>
          </a:p>
          <a:p>
            <a:pPr fontAlgn="auto">
              <a:spcAft>
                <a:spcPts val="0"/>
              </a:spcAft>
              <a:buFont typeface="Arial"/>
              <a:buChar char="•"/>
              <a:defRPr/>
            </a:pPr>
            <a:r>
              <a:rPr lang="en-US" sz="3294" b="1" dirty="0" smtClean="0"/>
              <a:t> 2 families have same mutation arg732 </a:t>
            </a:r>
            <a:r>
              <a:rPr lang="en-US" sz="3294" b="1" dirty="0" err="1" smtClean="0"/>
              <a:t>Ter</a:t>
            </a:r>
            <a:r>
              <a:rPr lang="en-US" sz="3294" b="1" dirty="0" smtClean="0"/>
              <a:t>, </a:t>
            </a:r>
            <a:r>
              <a:rPr lang="en-US" sz="3294" b="1" dirty="0" err="1" smtClean="0"/>
              <a:t>exon</a:t>
            </a:r>
            <a:r>
              <a:rPr lang="en-US" sz="3294" b="1" dirty="0" smtClean="0"/>
              <a:t> 40</a:t>
            </a:r>
          </a:p>
          <a:p>
            <a:pPr fontAlgn="auto">
              <a:spcAft>
                <a:spcPts val="0"/>
              </a:spcAft>
              <a:buFont typeface="Arial"/>
              <a:buChar char="•"/>
              <a:defRPr/>
            </a:pPr>
            <a:r>
              <a:rPr lang="en-US" sz="3294" b="1" dirty="0" smtClean="0"/>
              <a:t>4 unrelated patients with mutations in COL11A1 </a:t>
            </a:r>
          </a:p>
          <a:p>
            <a:pPr fontAlgn="auto">
              <a:spcAft>
                <a:spcPts val="0"/>
              </a:spcAft>
              <a:buFont typeface="Arial"/>
              <a:buChar cha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066800" y="762000"/>
            <a:ext cx="7772400" cy="1905000"/>
          </a:xfrm>
        </p:spPr>
        <p:txBody>
          <a:bodyPr rtlCol="0">
            <a:normAutofit fontScale="90000"/>
          </a:bodyPr>
          <a:lstStyle/>
          <a:p>
            <a:pPr algn="l" fontAlgn="auto">
              <a:spcAft>
                <a:spcPts val="0"/>
              </a:spcAft>
              <a:defRPr/>
            </a:pPr>
            <a:r>
              <a:rPr lang="en-US" sz="3200" b="1" dirty="0"/>
              <a:t>Prevalence of clinical features based on</a:t>
            </a:r>
            <a:r>
              <a:rPr lang="en-US" sz="3200" b="1" dirty="0" smtClean="0"/>
              <a:t> 47 </a:t>
            </a:r>
            <a:r>
              <a:rPr lang="en-US" sz="3200" b="1" dirty="0"/>
              <a:t>Stickler Syndrome Type I patients from</a:t>
            </a:r>
            <a:r>
              <a:rPr lang="en-US" sz="3200" b="1" dirty="0" smtClean="0"/>
              <a:t> 10 </a:t>
            </a:r>
            <a:r>
              <a:rPr lang="en-US" sz="3200" b="1" dirty="0"/>
              <a:t>families with defined mutations in </a:t>
            </a:r>
            <a:r>
              <a:rPr lang="en-US" sz="3200" b="1" i="1" dirty="0"/>
              <a:t>COL2A1</a:t>
            </a:r>
            <a:r>
              <a:rPr lang="en-US" sz="3200" b="1" dirty="0"/>
              <a:t> evaluated at NIH</a:t>
            </a:r>
          </a:p>
        </p:txBody>
      </p:sp>
      <p:sp>
        <p:nvSpPr>
          <p:cNvPr id="29699" name="Rectangle 3"/>
          <p:cNvSpPr>
            <a:spLocks noGrp="1" noChangeArrowheads="1"/>
          </p:cNvSpPr>
          <p:nvPr>
            <p:ph type="subTitle" idx="1"/>
          </p:nvPr>
        </p:nvSpPr>
        <p:spPr/>
        <p:txBody>
          <a:bodyPr rtlCol="0">
            <a:normAutofit fontScale="92500" lnSpcReduction="20000"/>
          </a:bodyPr>
          <a:lstStyle/>
          <a:p>
            <a:pPr algn="l" fontAlgn="auto">
              <a:lnSpc>
                <a:spcPct val="80000"/>
              </a:lnSpc>
              <a:spcAft>
                <a:spcPts val="0"/>
              </a:spcAft>
              <a:buFont typeface="Arial"/>
              <a:buNone/>
              <a:defRPr/>
            </a:pPr>
            <a:r>
              <a:rPr lang="en-US" sz="2800" b="1" dirty="0" err="1">
                <a:solidFill>
                  <a:schemeClr val="tx1"/>
                </a:solidFill>
              </a:rPr>
              <a:t>Liberfarb</a:t>
            </a:r>
            <a:r>
              <a:rPr lang="en-US" sz="2800" b="1" dirty="0">
                <a:solidFill>
                  <a:schemeClr val="tx1"/>
                </a:solidFill>
              </a:rPr>
              <a:t> et al., The Stickler syndrome: genotype/phenotype correlation in 10 families with Stickler syndrome resulting from seven mutations in the type II collagen gene locus </a:t>
            </a:r>
            <a:r>
              <a:rPr lang="en-US" sz="2800" b="1" i="1" dirty="0">
                <a:solidFill>
                  <a:schemeClr val="tx1"/>
                </a:solidFill>
              </a:rPr>
              <a:t>COL2A1</a:t>
            </a:r>
            <a:r>
              <a:rPr lang="en-US" sz="2800" b="1" dirty="0">
                <a:solidFill>
                  <a:schemeClr val="tx1"/>
                </a:solidFill>
              </a:rPr>
              <a:t>. Genet Med. 2003; 5:21-27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b="1" smtClean="0"/>
              <a:t>Clinical Features-Ocular</a:t>
            </a:r>
          </a:p>
        </p:txBody>
      </p:sp>
      <p:sp>
        <p:nvSpPr>
          <p:cNvPr id="34818" name="Rectangle 3"/>
          <p:cNvSpPr>
            <a:spLocks noGrp="1" noChangeArrowheads="1"/>
          </p:cNvSpPr>
          <p:nvPr>
            <p:ph type="body" idx="1"/>
          </p:nvPr>
        </p:nvSpPr>
        <p:spPr>
          <a:xfrm>
            <a:off x="1143000" y="2286000"/>
            <a:ext cx="8001000" cy="3962400"/>
          </a:xfrm>
        </p:spPr>
        <p:txBody>
          <a:bodyPr/>
          <a:lstStyle/>
          <a:p>
            <a:pPr lvl="4">
              <a:lnSpc>
                <a:spcPct val="80000"/>
              </a:lnSpc>
              <a:buFontTx/>
              <a:buNone/>
            </a:pPr>
            <a:r>
              <a:rPr lang="en-US" sz="1600" b="1" smtClean="0"/>
              <a:t>											</a:t>
            </a:r>
            <a:r>
              <a:rPr lang="en-US" sz="2800" b="1" smtClean="0"/>
              <a:t>Prevalence(%)</a:t>
            </a:r>
          </a:p>
          <a:p>
            <a:pPr>
              <a:lnSpc>
                <a:spcPct val="80000"/>
              </a:lnSpc>
              <a:buFontTx/>
              <a:buNone/>
            </a:pPr>
            <a:r>
              <a:rPr lang="en-US" sz="2400" b="1" smtClean="0"/>
              <a:t>								  </a:t>
            </a:r>
          </a:p>
          <a:p>
            <a:pPr>
              <a:lnSpc>
                <a:spcPct val="80000"/>
              </a:lnSpc>
            </a:pPr>
            <a:r>
              <a:rPr lang="en-US" sz="2400" b="1" smtClean="0"/>
              <a:t>Vitreoretinal Degeneration       100</a:t>
            </a:r>
          </a:p>
          <a:p>
            <a:pPr>
              <a:lnSpc>
                <a:spcPct val="80000"/>
              </a:lnSpc>
            </a:pPr>
            <a:r>
              <a:rPr lang="en-US" sz="2400" b="1" smtClean="0"/>
              <a:t>Myopia                                          100</a:t>
            </a:r>
          </a:p>
          <a:p>
            <a:pPr>
              <a:lnSpc>
                <a:spcPct val="80000"/>
              </a:lnSpc>
              <a:buFontTx/>
              <a:buNone/>
            </a:pPr>
            <a:r>
              <a:rPr lang="en-US" sz="2400" b="1" smtClean="0"/>
              <a:t>     Mild (&lt; -5 diopters)                  	    40</a:t>
            </a:r>
          </a:p>
          <a:p>
            <a:pPr>
              <a:lnSpc>
                <a:spcPct val="80000"/>
              </a:lnSpc>
              <a:buFontTx/>
              <a:buNone/>
            </a:pPr>
            <a:r>
              <a:rPr lang="en-US" sz="2400" b="1" smtClean="0"/>
              <a:t>     Moderate ( -5  </a:t>
            </a:r>
            <a:r>
              <a:rPr lang="en-US" sz="2400" b="1" smtClean="0">
                <a:cs typeface="Times New Roman" pitchFamily="18" charset="0"/>
              </a:rPr>
              <a:t>–&gt;  </a:t>
            </a:r>
            <a:r>
              <a:rPr lang="en-US" sz="2400" b="1" smtClean="0"/>
              <a:t>-8 diopters)     16        </a:t>
            </a:r>
          </a:p>
          <a:p>
            <a:pPr>
              <a:lnSpc>
                <a:spcPct val="80000"/>
              </a:lnSpc>
              <a:buFontTx/>
              <a:buNone/>
            </a:pPr>
            <a:r>
              <a:rPr lang="en-US" sz="2400" b="1" smtClean="0"/>
              <a:t>     High ( &gt; -8 diopters)                   	32        </a:t>
            </a:r>
          </a:p>
          <a:p>
            <a:pPr>
              <a:lnSpc>
                <a:spcPct val="80000"/>
              </a:lnSpc>
              <a:buFontTx/>
              <a:buNone/>
            </a:pPr>
            <a:r>
              <a:rPr lang="en-US" sz="2400" b="1" smtClean="0"/>
              <a:t>     Mixed or unspecified                		12</a:t>
            </a:r>
          </a:p>
          <a:p>
            <a:pPr>
              <a:lnSpc>
                <a:spcPct val="80000"/>
              </a:lnSpc>
              <a:buFontTx/>
              <a:buNone/>
            </a:pPr>
            <a:r>
              <a:rPr lang="en-US" sz="2400" b="1" smtClean="0"/>
              <a:t>     Normal                                        		0</a:t>
            </a:r>
          </a:p>
          <a:p>
            <a:pPr>
              <a:lnSpc>
                <a:spcPct val="80000"/>
              </a:lnSpc>
              <a:buFontTx/>
              <a:buNone/>
            </a:pPr>
            <a:r>
              <a:rPr lang="en-US" sz="2400" b="1"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6" name="Object 2"/>
          <p:cNvGraphicFramePr>
            <a:graphicFrameLocks noChangeAspect="1"/>
          </p:cNvGraphicFramePr>
          <p:nvPr/>
        </p:nvGraphicFramePr>
        <p:xfrm>
          <a:off x="1295400" y="4495800"/>
          <a:ext cx="4344988" cy="2163763"/>
        </p:xfrm>
        <a:graphic>
          <a:graphicData uri="http://schemas.openxmlformats.org/presentationml/2006/ole">
            <p:oleObj spid="_x0000_s123906" name="Bitmap Image" r:id="rId4" imgW="2448267" imgH="1219370" progId="PBrush">
              <p:embed/>
            </p:oleObj>
          </a:graphicData>
        </a:graphic>
      </p:graphicFrame>
      <p:graphicFrame>
        <p:nvGraphicFramePr>
          <p:cNvPr id="123907" name="Object 3"/>
          <p:cNvGraphicFramePr>
            <a:graphicFrameLocks noChangeAspect="1"/>
          </p:cNvGraphicFramePr>
          <p:nvPr/>
        </p:nvGraphicFramePr>
        <p:xfrm>
          <a:off x="1295400" y="2362200"/>
          <a:ext cx="4343400" cy="1979613"/>
        </p:xfrm>
        <a:graphic>
          <a:graphicData uri="http://schemas.openxmlformats.org/presentationml/2006/ole">
            <p:oleObj spid="_x0000_s123907" name="Bitmap Image" r:id="rId5" imgW="5161905" imgH="2352381" progId="PBrush">
              <p:embed/>
            </p:oleObj>
          </a:graphicData>
        </a:graphic>
      </p:graphicFrame>
      <p:graphicFrame>
        <p:nvGraphicFramePr>
          <p:cNvPr id="123908" name="Object 4"/>
          <p:cNvGraphicFramePr>
            <a:graphicFrameLocks noChangeAspect="1"/>
          </p:cNvGraphicFramePr>
          <p:nvPr/>
        </p:nvGraphicFramePr>
        <p:xfrm>
          <a:off x="1295400" y="304800"/>
          <a:ext cx="4344988" cy="1951038"/>
        </p:xfrm>
        <a:graphic>
          <a:graphicData uri="http://schemas.openxmlformats.org/presentationml/2006/ole">
            <p:oleObj spid="_x0000_s123908" name="Bitmap Image" r:id="rId6" imgW="6171429" imgH="2771429" progId="PBrush">
              <p:embed/>
            </p:oleObj>
          </a:graphicData>
        </a:graphic>
      </p:graphicFrame>
      <p:sp>
        <p:nvSpPr>
          <p:cNvPr id="123909" name="Text Box 5"/>
          <p:cNvSpPr txBox="1">
            <a:spLocks noChangeArrowheads="1"/>
          </p:cNvSpPr>
          <p:nvPr/>
        </p:nvSpPr>
        <p:spPr bwMode="auto">
          <a:xfrm>
            <a:off x="6019800" y="5537200"/>
            <a:ext cx="2628900" cy="581025"/>
          </a:xfrm>
          <a:prstGeom prst="rect">
            <a:avLst/>
          </a:prstGeom>
          <a:noFill/>
          <a:ln w="9525">
            <a:noFill/>
            <a:miter lim="800000"/>
            <a:headEnd/>
            <a:tailEnd/>
          </a:ln>
        </p:spPr>
        <p:txBody>
          <a:bodyPr wrap="none">
            <a:spAutoFit/>
          </a:bodyPr>
          <a:lstStyle/>
          <a:p>
            <a:pPr eaLnBrk="0" hangingPunct="0"/>
            <a:r>
              <a:rPr lang="en-GB" sz="1600">
                <a:latin typeface="Comic Sans MS" pitchFamily="66" charset="0"/>
                <a:cs typeface="Times New Roman" pitchFamily="18" charset="0"/>
              </a:rPr>
              <a:t>Type 2 Stickler syndrome</a:t>
            </a:r>
          </a:p>
          <a:p>
            <a:pPr eaLnBrk="0" hangingPunct="0"/>
            <a:r>
              <a:rPr lang="en-GB" sz="1600">
                <a:latin typeface="Comic Sans MS" pitchFamily="66" charset="0"/>
                <a:cs typeface="Times New Roman" pitchFamily="18" charset="0"/>
              </a:rPr>
              <a:t>COL11A1 gene 1p21</a:t>
            </a:r>
          </a:p>
        </p:txBody>
      </p:sp>
      <p:sp>
        <p:nvSpPr>
          <p:cNvPr id="123910" name="Text Box 6"/>
          <p:cNvSpPr txBox="1">
            <a:spLocks noChangeArrowheads="1"/>
          </p:cNvSpPr>
          <p:nvPr/>
        </p:nvSpPr>
        <p:spPr bwMode="auto">
          <a:xfrm>
            <a:off x="6003925" y="3341688"/>
            <a:ext cx="2597150" cy="581025"/>
          </a:xfrm>
          <a:prstGeom prst="rect">
            <a:avLst/>
          </a:prstGeom>
          <a:noFill/>
          <a:ln w="9525">
            <a:noFill/>
            <a:miter lim="800000"/>
            <a:headEnd/>
            <a:tailEnd/>
          </a:ln>
        </p:spPr>
        <p:txBody>
          <a:bodyPr wrap="none">
            <a:spAutoFit/>
          </a:bodyPr>
          <a:lstStyle/>
          <a:p>
            <a:pPr eaLnBrk="0" hangingPunct="0"/>
            <a:r>
              <a:rPr lang="en-GB" sz="1600">
                <a:latin typeface="Comic Sans MS" pitchFamily="66" charset="0"/>
                <a:cs typeface="Times New Roman" pitchFamily="18" charset="0"/>
              </a:rPr>
              <a:t>Type 1 Stickler syndrome</a:t>
            </a:r>
          </a:p>
          <a:p>
            <a:pPr eaLnBrk="0" hangingPunct="0"/>
            <a:r>
              <a:rPr lang="en-GB" sz="1600">
                <a:latin typeface="Comic Sans MS" pitchFamily="66" charset="0"/>
                <a:cs typeface="Times New Roman" pitchFamily="18" charset="0"/>
              </a:rPr>
              <a:t>COL2A1 gene 12q13</a:t>
            </a:r>
          </a:p>
        </p:txBody>
      </p:sp>
      <p:sp>
        <p:nvSpPr>
          <p:cNvPr id="123911" name="Text Box 7"/>
          <p:cNvSpPr txBox="1">
            <a:spLocks noChangeArrowheads="1"/>
          </p:cNvSpPr>
          <p:nvPr/>
        </p:nvSpPr>
        <p:spPr bwMode="auto">
          <a:xfrm>
            <a:off x="6003925" y="1208088"/>
            <a:ext cx="2603500" cy="336550"/>
          </a:xfrm>
          <a:prstGeom prst="rect">
            <a:avLst/>
          </a:prstGeom>
          <a:noFill/>
          <a:ln w="9525">
            <a:noFill/>
            <a:miter lim="800000"/>
            <a:headEnd/>
            <a:tailEnd/>
          </a:ln>
        </p:spPr>
        <p:txBody>
          <a:bodyPr wrap="none">
            <a:spAutoFit/>
          </a:bodyPr>
          <a:lstStyle/>
          <a:p>
            <a:pPr eaLnBrk="0" hangingPunct="0"/>
            <a:r>
              <a:rPr lang="en-GB" sz="1600">
                <a:latin typeface="Comic Sans MS" pitchFamily="66" charset="0"/>
                <a:cs typeface="Times New Roman" pitchFamily="18" charset="0"/>
              </a:rPr>
              <a:t>Healthy compact vitreous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3" descr="Fig 1 retinal photograph.tif"/>
          <p:cNvPicPr>
            <a:picLocks noChangeAspect="1"/>
          </p:cNvPicPr>
          <p:nvPr/>
        </p:nvPicPr>
        <p:blipFill>
          <a:blip r:embed="rId2"/>
          <a:srcRect/>
          <a:stretch>
            <a:fillRect/>
          </a:stretch>
        </p:blipFill>
        <p:spPr bwMode="auto">
          <a:xfrm>
            <a:off x="520700" y="360363"/>
            <a:ext cx="7967663" cy="60912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609600"/>
            <a:ext cx="7772400" cy="762000"/>
          </a:xfrm>
        </p:spPr>
        <p:txBody>
          <a:bodyPr rtlCol="0">
            <a:normAutofit fontScale="90000"/>
          </a:bodyPr>
          <a:lstStyle/>
          <a:p>
            <a:pPr fontAlgn="auto">
              <a:spcAft>
                <a:spcPts val="0"/>
              </a:spcAft>
              <a:defRPr/>
            </a:pPr>
            <a:r>
              <a:rPr lang="en-US" sz="4000" b="1"/>
              <a:t>Clinical Features- Ocular</a:t>
            </a:r>
            <a:br>
              <a:rPr lang="en-US" sz="4000" b="1"/>
            </a:br>
            <a:endParaRPr lang="en-US" sz="4000" b="1"/>
          </a:p>
        </p:txBody>
      </p:sp>
      <p:sp>
        <p:nvSpPr>
          <p:cNvPr id="126978" name="Rectangle 3"/>
          <p:cNvSpPr>
            <a:spLocks noGrp="1" noChangeArrowheads="1"/>
          </p:cNvSpPr>
          <p:nvPr>
            <p:ph type="body" idx="1"/>
          </p:nvPr>
        </p:nvSpPr>
        <p:spPr>
          <a:xfrm>
            <a:off x="1219200" y="1600200"/>
            <a:ext cx="7772400" cy="4114800"/>
          </a:xfrm>
        </p:spPr>
        <p:txBody>
          <a:bodyPr/>
          <a:lstStyle/>
          <a:p>
            <a:pPr>
              <a:buFontTx/>
              <a:buNone/>
            </a:pPr>
            <a:endParaRPr lang="en-US" b="1" smtClean="0"/>
          </a:p>
          <a:p>
            <a:pPr>
              <a:buFontTx/>
              <a:buNone/>
            </a:pPr>
            <a:r>
              <a:rPr lang="en-US" b="1" smtClean="0"/>
              <a:t>						                          Prevalence(%)</a:t>
            </a:r>
          </a:p>
          <a:p>
            <a:r>
              <a:rPr lang="en-US" b="1" smtClean="0"/>
              <a:t>Retinal Holes/Detachments   	   68		</a:t>
            </a:r>
          </a:p>
          <a:p>
            <a:r>
              <a:rPr lang="en-US" b="1" smtClean="0"/>
              <a:t>Cataracts				                       40		</a:t>
            </a:r>
          </a:p>
          <a:p>
            <a:r>
              <a:rPr lang="en-US" b="1" smtClean="0"/>
              <a:t>Glaucoma	                                         8</a:t>
            </a:r>
          </a:p>
          <a:p>
            <a:endParaRPr lang="en-US" b="1"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6610" name="Object 2"/>
          <p:cNvGraphicFramePr>
            <a:graphicFrameLocks noChangeAspect="1"/>
          </p:cNvGraphicFramePr>
          <p:nvPr/>
        </p:nvGraphicFramePr>
        <p:xfrm>
          <a:off x="228600" y="157163"/>
          <a:ext cx="8763000" cy="6367462"/>
        </p:xfrm>
        <a:graphic>
          <a:graphicData uri="http://schemas.openxmlformats.org/presentationml/2006/ole">
            <p:oleObj spid="_x0000_s196610" name="Chart" r:id="rId3" imgW="5486198" imgH="4051151" progId="MSGraph.Chart.8">
              <p:embed followColorScheme="full"/>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85800" y="609600"/>
            <a:ext cx="8458200" cy="1354138"/>
          </a:xfrm>
        </p:spPr>
        <p:txBody>
          <a:bodyPr/>
          <a:lstStyle/>
          <a:p>
            <a:r>
              <a:rPr lang="en-US" b="1" smtClean="0"/>
              <a:t>STICKLER SYNDROME</a:t>
            </a:r>
          </a:p>
        </p:txBody>
      </p:sp>
      <p:sp>
        <p:nvSpPr>
          <p:cNvPr id="15363" name="Rectangle 3"/>
          <p:cNvSpPr>
            <a:spLocks noGrp="1" noChangeArrowheads="1"/>
          </p:cNvSpPr>
          <p:nvPr>
            <p:ph type="body" idx="1"/>
          </p:nvPr>
        </p:nvSpPr>
        <p:spPr>
          <a:xfrm>
            <a:off x="914400" y="2286000"/>
            <a:ext cx="8229600" cy="4572000"/>
          </a:xfrm>
        </p:spPr>
        <p:txBody>
          <a:bodyPr rtlCol="0">
            <a:normAutofit fontScale="92500" lnSpcReduction="10000"/>
          </a:bodyPr>
          <a:lstStyle/>
          <a:p>
            <a:pPr fontAlgn="auto">
              <a:lnSpc>
                <a:spcPct val="80000"/>
              </a:lnSpc>
              <a:spcAft>
                <a:spcPts val="0"/>
              </a:spcAft>
              <a:buFont typeface="Arial"/>
              <a:buChar char="•"/>
              <a:defRPr/>
            </a:pPr>
            <a:r>
              <a:rPr lang="en-US" sz="2800" b="1" dirty="0"/>
              <a:t>Hereditary Progressive </a:t>
            </a:r>
            <a:r>
              <a:rPr lang="en-US" sz="2800" b="1" dirty="0" err="1"/>
              <a:t>Arthroopthalmopathy</a:t>
            </a:r>
            <a:endParaRPr lang="en-US" sz="2800" b="1" dirty="0"/>
          </a:p>
          <a:p>
            <a:pPr fontAlgn="auto">
              <a:lnSpc>
                <a:spcPct val="80000"/>
              </a:lnSpc>
              <a:spcAft>
                <a:spcPts val="0"/>
              </a:spcAft>
              <a:buFont typeface="Arial"/>
              <a:buChar char="•"/>
              <a:defRPr/>
            </a:pPr>
            <a:r>
              <a:rPr lang="en-US" sz="2800" b="1" dirty="0"/>
              <a:t>Stickler et al, 1965 &amp; 1967</a:t>
            </a:r>
          </a:p>
          <a:p>
            <a:pPr fontAlgn="auto">
              <a:lnSpc>
                <a:spcPct val="80000"/>
              </a:lnSpc>
              <a:spcAft>
                <a:spcPts val="0"/>
              </a:spcAft>
              <a:buFont typeface="Arial"/>
              <a:buChar char="•"/>
              <a:defRPr/>
            </a:pPr>
            <a:r>
              <a:rPr lang="en-US" sz="2800" b="1" dirty="0"/>
              <a:t>Inheritance: </a:t>
            </a:r>
            <a:r>
              <a:rPr lang="en-US" sz="2800" b="1" dirty="0" err="1" smtClean="0"/>
              <a:t>Autosomal</a:t>
            </a:r>
            <a:r>
              <a:rPr lang="en-US" sz="2800" b="1" dirty="0" smtClean="0"/>
              <a:t> Dominant (AD), </a:t>
            </a:r>
            <a:r>
              <a:rPr lang="en-US" sz="2800" b="1" dirty="0" err="1" smtClean="0"/>
              <a:t>Autosomal</a:t>
            </a:r>
            <a:r>
              <a:rPr lang="en-US" sz="2800" b="1" dirty="0" smtClean="0"/>
              <a:t> Recessive (AR)</a:t>
            </a:r>
          </a:p>
          <a:p>
            <a:pPr fontAlgn="auto">
              <a:lnSpc>
                <a:spcPct val="80000"/>
              </a:lnSpc>
              <a:spcAft>
                <a:spcPts val="0"/>
              </a:spcAft>
              <a:buFont typeface="Arial"/>
              <a:buChar char="•"/>
              <a:defRPr/>
            </a:pPr>
            <a:r>
              <a:rPr lang="en-US" sz="2800" b="1" dirty="0"/>
              <a:t>Prevalence: 1 in 10,000</a:t>
            </a:r>
          </a:p>
          <a:p>
            <a:pPr fontAlgn="auto">
              <a:lnSpc>
                <a:spcPct val="80000"/>
              </a:lnSpc>
              <a:spcAft>
                <a:spcPts val="0"/>
              </a:spcAft>
              <a:buFont typeface="Arial"/>
              <a:buChar char="•"/>
              <a:defRPr/>
            </a:pPr>
            <a:r>
              <a:rPr lang="en-US" sz="2800" b="1" dirty="0" err="1"/>
              <a:t>Penetrance</a:t>
            </a:r>
            <a:r>
              <a:rPr lang="en-US" sz="2800" b="1" dirty="0"/>
              <a:t>: 100%</a:t>
            </a:r>
          </a:p>
          <a:p>
            <a:pPr fontAlgn="auto">
              <a:lnSpc>
                <a:spcPct val="80000"/>
              </a:lnSpc>
              <a:spcAft>
                <a:spcPts val="0"/>
              </a:spcAft>
              <a:buFont typeface="Arial"/>
              <a:buChar char="•"/>
              <a:defRPr/>
            </a:pPr>
            <a:r>
              <a:rPr lang="en-US" sz="2800" b="1" dirty="0"/>
              <a:t>Variable </a:t>
            </a:r>
            <a:r>
              <a:rPr lang="en-US" sz="2800" b="1" dirty="0" smtClean="0"/>
              <a:t>expressivity-within a family and between families</a:t>
            </a:r>
          </a:p>
          <a:p>
            <a:pPr fontAlgn="auto">
              <a:lnSpc>
                <a:spcPct val="80000"/>
              </a:lnSpc>
              <a:spcAft>
                <a:spcPts val="0"/>
              </a:spcAft>
              <a:buFont typeface="Arial"/>
              <a:buChar char="•"/>
              <a:defRPr/>
            </a:pPr>
            <a:r>
              <a:rPr lang="en-US" sz="2800" b="1" dirty="0"/>
              <a:t>Most common cause of hereditary</a:t>
            </a:r>
            <a:r>
              <a:rPr lang="en-US" sz="2800" b="1" dirty="0" smtClean="0"/>
              <a:t> retinal detachment (RD)</a:t>
            </a:r>
          </a:p>
          <a:p>
            <a:pPr fontAlgn="auto">
              <a:lnSpc>
                <a:spcPct val="80000"/>
              </a:lnSpc>
              <a:spcAft>
                <a:spcPts val="0"/>
              </a:spcAft>
              <a:buFont typeface="Arial"/>
              <a:buChar char="•"/>
              <a:defRPr/>
            </a:pPr>
            <a:r>
              <a:rPr lang="en-US" sz="2800" b="1" dirty="0"/>
              <a:t>Most common cause of juvenile</a:t>
            </a:r>
            <a:r>
              <a:rPr lang="en-US" sz="2800" b="1" dirty="0" smtClean="0"/>
              <a:t> retinal detachment (RD)</a:t>
            </a:r>
          </a:p>
          <a:p>
            <a:pPr lvl="2" fontAlgn="auto">
              <a:lnSpc>
                <a:spcPct val="80000"/>
              </a:lnSpc>
              <a:spcAft>
                <a:spcPts val="0"/>
              </a:spcAft>
              <a:buFontTx/>
              <a:buNone/>
              <a:defRPr/>
            </a:pPr>
            <a:r>
              <a:rPr lang="en-US" sz="3200" b="1" dirty="0"/>
              <a:t>			</a:t>
            </a:r>
            <a:r>
              <a:rPr lang="en-US" sz="1800" b="1"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220663" y="-1588"/>
          <a:ext cx="8778875" cy="6381751"/>
        </p:xfrm>
        <a:graphic>
          <a:graphicData uri="http://schemas.openxmlformats.org/presentationml/2006/ole">
            <p:oleObj spid="_x0000_s86018" name="Chart" r:id="rId3" imgW="5486198" imgH="4051151" progId="MSGraph.Chart.8">
              <p:embed followColorScheme="full"/>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200" dirty="0" smtClean="0"/>
              <a:t>Impression: High frequency</a:t>
            </a:r>
            <a:br>
              <a:rPr lang="en-US" sz="3200" dirty="0" smtClean="0"/>
            </a:br>
            <a:r>
              <a:rPr lang="en-US" sz="3200" dirty="0" err="1" smtClean="0"/>
              <a:t>Sensorineural</a:t>
            </a:r>
            <a:r>
              <a:rPr lang="en-US" sz="3200" dirty="0" smtClean="0"/>
              <a:t> hearing loss (HFSNHL)</a:t>
            </a:r>
            <a:endParaRPr lang="en-US" sz="3200" dirty="0"/>
          </a:p>
        </p:txBody>
      </p:sp>
      <p:sp>
        <p:nvSpPr>
          <p:cNvPr id="198658" name="Text Placeholder 2"/>
          <p:cNvSpPr>
            <a:spLocks noGrp="1"/>
          </p:cNvSpPr>
          <p:nvPr>
            <p:ph type="body" idx="1"/>
          </p:nvPr>
        </p:nvSpPr>
        <p:spPr/>
        <p:txBody>
          <a:bodyPr/>
          <a:lstStyle/>
          <a:p>
            <a:r>
              <a:rPr lang="en-US" sz="3200" b="1" smtClean="0">
                <a:solidFill>
                  <a:schemeClr val="tx1"/>
                </a:solidFill>
              </a:rPr>
              <a:t>Audiogram from 17 y.o. patient with Stickler Syndrome type 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1" descr="Fig 3 Gaultier audiogram.psd"/>
          <p:cNvPicPr>
            <a:picLocks noChangeAspect="1"/>
          </p:cNvPicPr>
          <p:nvPr/>
        </p:nvPicPr>
        <p:blipFill>
          <a:blip r:embed="rId2"/>
          <a:srcRect/>
          <a:stretch>
            <a:fillRect/>
          </a:stretch>
        </p:blipFill>
        <p:spPr bwMode="auto">
          <a:xfrm>
            <a:off x="-401638" y="0"/>
            <a:ext cx="10004426" cy="647858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Object 2"/>
          <p:cNvGraphicFramePr>
            <a:graphicFrameLocks noChangeAspect="1"/>
          </p:cNvGraphicFramePr>
          <p:nvPr/>
        </p:nvGraphicFramePr>
        <p:xfrm>
          <a:off x="220663" y="230188"/>
          <a:ext cx="8778875" cy="6381750"/>
        </p:xfrm>
        <a:graphic>
          <a:graphicData uri="http://schemas.openxmlformats.org/presentationml/2006/ole">
            <p:oleObj spid="_x0000_s89090" name="Chart" r:id="rId3" imgW="5486198" imgH="4051151" progId="MSGraph.Chart.8">
              <p:embed followColorScheme="full"/>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1"/>
          <p:cNvSpPr>
            <a:spLocks noChangeArrowheads="1"/>
          </p:cNvSpPr>
          <p:nvPr/>
        </p:nvSpPr>
        <p:spPr bwMode="auto">
          <a:xfrm>
            <a:off x="2132013" y="830263"/>
            <a:ext cx="4572000" cy="4800600"/>
          </a:xfrm>
          <a:prstGeom prst="rect">
            <a:avLst/>
          </a:prstGeom>
          <a:noFill/>
          <a:ln w="9525">
            <a:noFill/>
            <a:miter lim="800000"/>
            <a:headEnd/>
            <a:tailEnd/>
          </a:ln>
        </p:spPr>
        <p:txBody>
          <a:bodyPr>
            <a:spAutoFit/>
          </a:bodyPr>
          <a:lstStyle/>
          <a:p>
            <a:r>
              <a:rPr lang="en-US" b="1">
                <a:latin typeface="Calibri" pitchFamily="34" charset="0"/>
              </a:rPr>
              <a:t>            Clinical Features-Craniofacial</a:t>
            </a:r>
          </a:p>
          <a:p>
            <a:r>
              <a:rPr lang="en-US" b="1">
                <a:latin typeface="Calibri" pitchFamily="34" charset="0"/>
              </a:rPr>
              <a:t>                                                  </a:t>
            </a:r>
          </a:p>
          <a:p>
            <a:r>
              <a:rPr lang="en-US" b="1">
                <a:latin typeface="Calibri" pitchFamily="34" charset="0"/>
              </a:rPr>
              <a:t>                                                Prevalence (%)</a:t>
            </a:r>
          </a:p>
          <a:p>
            <a:endParaRPr lang="en-US" b="1">
              <a:latin typeface="Calibri" pitchFamily="34" charset="0"/>
            </a:endParaRPr>
          </a:p>
          <a:p>
            <a:r>
              <a:rPr lang="en-US" b="1">
                <a:latin typeface="Calibri" pitchFamily="34" charset="0"/>
              </a:rPr>
              <a:t> </a:t>
            </a:r>
          </a:p>
          <a:p>
            <a:r>
              <a:rPr lang="en-US" b="1">
                <a:latin typeface="Calibri" pitchFamily="34" charset="0"/>
              </a:rPr>
              <a:t>        Cleft palate                                     24</a:t>
            </a:r>
          </a:p>
          <a:p>
            <a:endParaRPr lang="en-US" b="1">
              <a:latin typeface="Calibri" pitchFamily="34" charset="0"/>
            </a:endParaRPr>
          </a:p>
          <a:p>
            <a:r>
              <a:rPr lang="en-US" b="1">
                <a:latin typeface="Calibri" pitchFamily="34" charset="0"/>
              </a:rPr>
              <a:t>        Bifid uvula and/or</a:t>
            </a:r>
          </a:p>
          <a:p>
            <a:r>
              <a:rPr lang="en-US" b="1">
                <a:latin typeface="Calibri" pitchFamily="34" charset="0"/>
              </a:rPr>
              <a:t>        Submucous  cleft palate                32</a:t>
            </a:r>
          </a:p>
          <a:p>
            <a:endParaRPr lang="en-US" b="1">
              <a:latin typeface="Calibri" pitchFamily="34" charset="0"/>
            </a:endParaRPr>
          </a:p>
          <a:p>
            <a:pPr lvl="1"/>
            <a:r>
              <a:rPr lang="en-US" b="1">
                <a:latin typeface="Calibri" pitchFamily="34" charset="0"/>
              </a:rPr>
              <a:t>Robin sequence                                8</a:t>
            </a:r>
          </a:p>
          <a:p>
            <a:pPr lvl="1"/>
            <a:endParaRPr lang="en-US" b="1">
              <a:latin typeface="Calibri" pitchFamily="34" charset="0"/>
            </a:endParaRPr>
          </a:p>
          <a:p>
            <a:pPr lvl="1"/>
            <a:r>
              <a:rPr lang="en-US" b="1">
                <a:latin typeface="Calibri" pitchFamily="34" charset="0"/>
              </a:rPr>
              <a:t>Midfacial hypoplasia                     72</a:t>
            </a:r>
          </a:p>
          <a:p>
            <a:endParaRPr lang="en-US" b="1">
              <a:latin typeface="Calibri" pitchFamily="34" charset="0"/>
            </a:endParaRPr>
          </a:p>
          <a:p>
            <a:pPr lvl="1"/>
            <a:r>
              <a:rPr lang="en-US" b="1">
                <a:latin typeface="Calibri" pitchFamily="34" charset="0"/>
              </a:rPr>
              <a:t>Micrognathia                                   60</a:t>
            </a:r>
          </a:p>
          <a:p>
            <a:pPr lvl="1"/>
            <a:endParaRPr lang="en-US" b="1">
              <a:latin typeface="Calibri" pitchFamily="34" charset="0"/>
            </a:endParaRPr>
          </a:p>
          <a:p>
            <a:endParaRPr lang="en-US" b="1">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1" descr="Fig 2 facial photos.PSD.jpg"/>
          <p:cNvPicPr>
            <a:picLocks noChangeAspect="1"/>
          </p:cNvPicPr>
          <p:nvPr/>
        </p:nvPicPr>
        <p:blipFill>
          <a:blip r:embed="rId2"/>
          <a:srcRect/>
          <a:stretch>
            <a:fillRect/>
          </a:stretch>
        </p:blipFill>
        <p:spPr bwMode="auto">
          <a:xfrm>
            <a:off x="2566988" y="619125"/>
            <a:ext cx="4175125" cy="50958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66800" y="1066800"/>
            <a:ext cx="7772400" cy="1143000"/>
          </a:xfrm>
        </p:spPr>
        <p:txBody>
          <a:bodyPr rtlCol="0">
            <a:normAutofit fontScale="90000"/>
          </a:bodyPr>
          <a:lstStyle/>
          <a:p>
            <a:pPr fontAlgn="auto">
              <a:spcAft>
                <a:spcPts val="0"/>
              </a:spcAft>
              <a:defRPr/>
            </a:pPr>
            <a:r>
              <a:rPr lang="en-US" sz="4000" b="1"/>
              <a:t>Clinical Features-Musculoskeletal and Cardiovascular</a:t>
            </a:r>
          </a:p>
        </p:txBody>
      </p:sp>
      <p:sp>
        <p:nvSpPr>
          <p:cNvPr id="203778" name="Rectangle 3"/>
          <p:cNvSpPr>
            <a:spLocks noGrp="1" noChangeArrowheads="1"/>
          </p:cNvSpPr>
          <p:nvPr>
            <p:ph type="body" idx="1"/>
          </p:nvPr>
        </p:nvSpPr>
        <p:spPr>
          <a:xfrm>
            <a:off x="1219200" y="2438400"/>
            <a:ext cx="7391400" cy="4038600"/>
          </a:xfrm>
        </p:spPr>
        <p:txBody>
          <a:bodyPr/>
          <a:lstStyle/>
          <a:p>
            <a:pPr>
              <a:lnSpc>
                <a:spcPct val="80000"/>
              </a:lnSpc>
              <a:buFontTx/>
              <a:buNone/>
            </a:pPr>
            <a:r>
              <a:rPr lang="en-US" sz="1000" b="1" smtClean="0"/>
              <a:t>						</a:t>
            </a:r>
            <a:r>
              <a:rPr lang="en-US" sz="2800" b="1" smtClean="0"/>
              <a:t>Prevalence (%)</a:t>
            </a:r>
          </a:p>
          <a:p>
            <a:pPr>
              <a:lnSpc>
                <a:spcPct val="80000"/>
              </a:lnSpc>
              <a:buFontTx/>
              <a:buNone/>
            </a:pPr>
            <a:r>
              <a:rPr lang="en-US" sz="2800" b="1" smtClean="0"/>
              <a:t>					</a:t>
            </a:r>
          </a:p>
          <a:p>
            <a:pPr>
              <a:lnSpc>
                <a:spcPct val="80000"/>
              </a:lnSpc>
            </a:pPr>
            <a:r>
              <a:rPr lang="en-US" sz="2800" b="1" smtClean="0"/>
              <a:t>Early onset degenerative          60</a:t>
            </a:r>
          </a:p>
          <a:p>
            <a:pPr>
              <a:lnSpc>
                <a:spcPct val="80000"/>
              </a:lnSpc>
              <a:buFontTx/>
              <a:buNone/>
            </a:pPr>
            <a:r>
              <a:rPr lang="en-US" sz="2800" b="1" smtClean="0"/>
              <a:t>      arthritis</a:t>
            </a:r>
          </a:p>
          <a:p>
            <a:pPr>
              <a:lnSpc>
                <a:spcPct val="80000"/>
              </a:lnSpc>
            </a:pPr>
            <a:r>
              <a:rPr lang="en-US" sz="2800" b="1" smtClean="0"/>
              <a:t>Hyperextensible joints              52</a:t>
            </a:r>
          </a:p>
          <a:p>
            <a:pPr>
              <a:lnSpc>
                <a:spcPct val="80000"/>
              </a:lnSpc>
            </a:pPr>
            <a:r>
              <a:rPr lang="en-US" sz="2800" b="1" smtClean="0"/>
              <a:t>Skeletal abnormalities              72</a:t>
            </a:r>
          </a:p>
          <a:p>
            <a:pPr>
              <a:lnSpc>
                <a:spcPct val="80000"/>
              </a:lnSpc>
            </a:pPr>
            <a:r>
              <a:rPr lang="en-US" sz="2800" b="1" smtClean="0"/>
              <a:t>Mitral valve prolapse                 4</a:t>
            </a:r>
          </a:p>
          <a:p>
            <a:pPr>
              <a:lnSpc>
                <a:spcPct val="80000"/>
              </a:lnSpc>
            </a:pPr>
            <a:endParaRPr lang="en-US" sz="2800" b="1" smtClean="0"/>
          </a:p>
          <a:p>
            <a:pPr>
              <a:lnSpc>
                <a:spcPct val="80000"/>
              </a:lnSpc>
              <a:buFontTx/>
              <a:buNone/>
            </a:pPr>
            <a:r>
              <a:rPr lang="en-US" sz="1200" b="1" smtClean="0"/>
              <a:t>  </a:t>
            </a:r>
          </a:p>
          <a:p>
            <a:pPr>
              <a:lnSpc>
                <a:spcPct val="80000"/>
              </a:lnSpc>
            </a:pPr>
            <a:endParaRPr lang="en-US" sz="1200" b="1" smtClean="0"/>
          </a:p>
          <a:p>
            <a:pPr>
              <a:lnSpc>
                <a:spcPct val="80000"/>
              </a:lnSpc>
            </a:pPr>
            <a:endParaRPr lang="en-US" sz="1200" b="1"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2"/>
          <p:cNvGraphicFramePr>
            <a:graphicFrameLocks noChangeAspect="1"/>
          </p:cNvGraphicFramePr>
          <p:nvPr/>
        </p:nvGraphicFramePr>
        <p:xfrm>
          <a:off x="220663" y="230188"/>
          <a:ext cx="8778875" cy="6381750"/>
        </p:xfrm>
        <a:graphic>
          <a:graphicData uri="http://schemas.openxmlformats.org/presentationml/2006/ole">
            <p:oleObj spid="_x0000_s91138" name="Chart" r:id="rId3" imgW="5486198" imgH="4051151" progId="MSGraph.Chart.8">
              <p:embed followColorScheme="full"/>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66800" y="457200"/>
            <a:ext cx="7924800" cy="685800"/>
          </a:xfrm>
        </p:spPr>
        <p:txBody>
          <a:bodyPr rtlCol="0">
            <a:normAutofit fontScale="90000"/>
          </a:bodyPr>
          <a:lstStyle/>
          <a:p>
            <a:pPr fontAlgn="auto">
              <a:spcAft>
                <a:spcPts val="0"/>
              </a:spcAft>
              <a:defRPr/>
            </a:pPr>
            <a:r>
              <a:rPr lang="en-US" sz="4000" b="1"/>
              <a:t/>
            </a:r>
            <a:br>
              <a:rPr lang="en-US" sz="4000" b="1"/>
            </a:br>
            <a:r>
              <a:rPr lang="en-US" sz="4000" b="1"/>
              <a:t>Clinical Features - Skeletal </a:t>
            </a:r>
            <a:br>
              <a:rPr lang="en-US" sz="4000" b="1"/>
            </a:br>
            <a:endParaRPr lang="en-US" sz="4000" b="1"/>
          </a:p>
        </p:txBody>
      </p:sp>
      <p:sp>
        <p:nvSpPr>
          <p:cNvPr id="39939" name="Rectangle 3"/>
          <p:cNvSpPr>
            <a:spLocks noGrp="1" noChangeArrowheads="1"/>
          </p:cNvSpPr>
          <p:nvPr>
            <p:ph type="body" idx="1"/>
          </p:nvPr>
        </p:nvSpPr>
        <p:spPr>
          <a:xfrm>
            <a:off x="1295400" y="1371600"/>
            <a:ext cx="7848600" cy="4267200"/>
          </a:xfrm>
        </p:spPr>
        <p:txBody>
          <a:bodyPr rtlCol="0">
            <a:normAutofit lnSpcReduction="10000"/>
          </a:bodyPr>
          <a:lstStyle/>
          <a:p>
            <a:pPr lvl="4" fontAlgn="auto">
              <a:lnSpc>
                <a:spcPct val="80000"/>
              </a:lnSpc>
              <a:spcAft>
                <a:spcPts val="0"/>
              </a:spcAft>
              <a:buFontTx/>
              <a:buNone/>
              <a:defRPr/>
            </a:pPr>
            <a:r>
              <a:rPr lang="en-US" dirty="0"/>
              <a:t>				 </a:t>
            </a:r>
            <a:r>
              <a:rPr lang="en-US" b="1" dirty="0"/>
              <a:t>Prevalence   (%)			   	          </a:t>
            </a:r>
            <a:r>
              <a:rPr lang="en-US" sz="1400" b="1" dirty="0"/>
              <a:t>	</a:t>
            </a:r>
          </a:p>
          <a:p>
            <a:pPr fontAlgn="auto">
              <a:lnSpc>
                <a:spcPct val="80000"/>
              </a:lnSpc>
              <a:spcAft>
                <a:spcPts val="0"/>
              </a:spcAft>
              <a:buFont typeface="Arial"/>
              <a:buChar char="•"/>
              <a:defRPr/>
            </a:pPr>
            <a:r>
              <a:rPr lang="en-US" sz="1800" b="1" dirty="0" err="1"/>
              <a:t>Pectus</a:t>
            </a:r>
            <a:r>
              <a:rPr lang="en-US" sz="1800" b="1" dirty="0"/>
              <a:t> </a:t>
            </a:r>
            <a:r>
              <a:rPr lang="en-US" sz="1800" b="1" dirty="0" err="1"/>
              <a:t>Carinatum</a:t>
            </a:r>
            <a:r>
              <a:rPr lang="en-US" sz="1800" b="1" dirty="0"/>
              <a:t>		  	  </a:t>
            </a:r>
            <a:r>
              <a:rPr lang="en-US" sz="1800" b="1" dirty="0" smtClean="0"/>
              <a:t>	          12            </a:t>
            </a:r>
            <a:r>
              <a:rPr lang="en-US" sz="1800" b="1" dirty="0"/>
              <a:t>	  	  </a:t>
            </a:r>
          </a:p>
          <a:p>
            <a:pPr fontAlgn="auto">
              <a:lnSpc>
                <a:spcPct val="80000"/>
              </a:lnSpc>
              <a:spcAft>
                <a:spcPts val="0"/>
              </a:spcAft>
              <a:buFont typeface="Arial"/>
              <a:buChar char="•"/>
              <a:defRPr/>
            </a:pPr>
            <a:r>
              <a:rPr lang="en-US" sz="1800" b="1" dirty="0" err="1"/>
              <a:t>Pectus</a:t>
            </a:r>
            <a:r>
              <a:rPr lang="en-US" sz="1800" b="1" dirty="0"/>
              <a:t> </a:t>
            </a:r>
            <a:r>
              <a:rPr lang="en-US" sz="1800" b="1" dirty="0" err="1"/>
              <a:t>Excavatum</a:t>
            </a:r>
            <a:r>
              <a:rPr lang="en-US" sz="1800" b="1" dirty="0"/>
              <a:t>		  	  	</a:t>
            </a:r>
            <a:r>
              <a:rPr lang="en-US" sz="1800" b="1" dirty="0" smtClean="0"/>
              <a:t>             </a:t>
            </a:r>
            <a:r>
              <a:rPr lang="en-US" sz="1800" b="1" dirty="0"/>
              <a:t>4	      	  	  </a:t>
            </a:r>
          </a:p>
          <a:p>
            <a:pPr fontAlgn="auto">
              <a:lnSpc>
                <a:spcPct val="80000"/>
              </a:lnSpc>
              <a:spcAft>
                <a:spcPts val="0"/>
              </a:spcAft>
              <a:buFont typeface="Arial"/>
              <a:buChar char="•"/>
              <a:defRPr/>
            </a:pPr>
            <a:r>
              <a:rPr lang="en-US" sz="1800" b="1" dirty="0"/>
              <a:t>Endplate abnormalities                      </a:t>
            </a:r>
            <a:r>
              <a:rPr lang="en-US" sz="1800" b="1" dirty="0" smtClean="0"/>
              <a:t>          64             	                                           </a:t>
            </a:r>
            <a:r>
              <a:rPr lang="en-US" sz="1800" b="1" dirty="0"/>
              <a:t>	</a:t>
            </a:r>
            <a:r>
              <a:rPr lang="en-US" sz="1800" b="1" dirty="0" smtClean="0"/>
              <a:t>	           </a:t>
            </a:r>
            <a:r>
              <a:rPr lang="en-US" sz="1800" b="1" dirty="0"/>
              <a:t>	</a:t>
            </a:r>
          </a:p>
          <a:p>
            <a:pPr fontAlgn="auto">
              <a:lnSpc>
                <a:spcPct val="80000"/>
              </a:lnSpc>
              <a:spcAft>
                <a:spcPts val="0"/>
              </a:spcAft>
              <a:buFont typeface="Arial"/>
              <a:buChar char="•"/>
              <a:defRPr/>
            </a:pPr>
            <a:r>
              <a:rPr lang="en-US" sz="1800" b="1" dirty="0" err="1"/>
              <a:t>Scheurman</a:t>
            </a:r>
            <a:r>
              <a:rPr lang="en-US" sz="1800" b="1" dirty="0"/>
              <a:t>-like </a:t>
            </a:r>
            <a:r>
              <a:rPr lang="en-US" sz="1800" b="1" dirty="0" err="1"/>
              <a:t>Kyphosis</a:t>
            </a:r>
            <a:r>
              <a:rPr lang="en-US" sz="1800" b="1" dirty="0"/>
              <a:t> </a:t>
            </a:r>
            <a:r>
              <a:rPr lang="en-US" sz="1800" b="1" dirty="0" smtClean="0"/>
              <a:t>          </a:t>
            </a:r>
            <a:r>
              <a:rPr lang="en-US" sz="1800" b="1" dirty="0"/>
              <a:t>	</a:t>
            </a:r>
            <a:r>
              <a:rPr lang="en-US" sz="1800" b="1" dirty="0" smtClean="0"/>
              <a:t>	   15</a:t>
            </a:r>
          </a:p>
          <a:p>
            <a:pPr fontAlgn="auto">
              <a:lnSpc>
                <a:spcPct val="80000"/>
              </a:lnSpc>
              <a:spcAft>
                <a:spcPts val="0"/>
              </a:spcAft>
              <a:buFont typeface="Arial"/>
              <a:buChar char="•"/>
              <a:defRPr/>
            </a:pPr>
            <a:r>
              <a:rPr lang="en-US" sz="1800" b="1" dirty="0" err="1" smtClean="0"/>
              <a:t>Schmorl’s</a:t>
            </a:r>
            <a:r>
              <a:rPr lang="en-US" sz="1800" b="1" dirty="0" smtClean="0"/>
              <a:t> nodes                                                 8              </a:t>
            </a:r>
            <a:r>
              <a:rPr lang="en-US" sz="1800" b="1" dirty="0"/>
              <a:t>	</a:t>
            </a:r>
          </a:p>
          <a:p>
            <a:pPr fontAlgn="auto">
              <a:lnSpc>
                <a:spcPct val="80000"/>
              </a:lnSpc>
              <a:spcAft>
                <a:spcPts val="0"/>
              </a:spcAft>
              <a:buFont typeface="Arial"/>
              <a:buChar char="•"/>
              <a:defRPr/>
            </a:pPr>
            <a:r>
              <a:rPr lang="en-US" sz="1800" b="1" dirty="0"/>
              <a:t>Scoliosis                                                      </a:t>
            </a:r>
            <a:r>
              <a:rPr lang="en-US" sz="1800" b="1" dirty="0" smtClean="0"/>
              <a:t>   	   28              </a:t>
            </a:r>
            <a:r>
              <a:rPr lang="en-US" sz="1800" b="1" dirty="0"/>
              <a:t>	</a:t>
            </a:r>
          </a:p>
          <a:p>
            <a:pPr fontAlgn="auto">
              <a:lnSpc>
                <a:spcPct val="80000"/>
              </a:lnSpc>
              <a:spcAft>
                <a:spcPts val="0"/>
              </a:spcAft>
              <a:buFont typeface="Arial"/>
              <a:buChar char="•"/>
              <a:defRPr/>
            </a:pPr>
            <a:r>
              <a:rPr lang="en-US" sz="1800" b="1" dirty="0" err="1"/>
              <a:t>Platyspondyly</a:t>
            </a:r>
            <a:r>
              <a:rPr lang="en-US" sz="1800" b="1" dirty="0"/>
              <a:t>                                                  </a:t>
            </a:r>
            <a:r>
              <a:rPr lang="en-US" sz="1800" b="1" dirty="0" smtClean="0"/>
              <a:t>  </a:t>
            </a:r>
            <a:r>
              <a:rPr lang="en-US" sz="1800" b="1" dirty="0"/>
              <a:t>4           		</a:t>
            </a:r>
          </a:p>
          <a:p>
            <a:pPr fontAlgn="auto">
              <a:lnSpc>
                <a:spcPct val="80000"/>
              </a:lnSpc>
              <a:spcAft>
                <a:spcPts val="0"/>
              </a:spcAft>
              <a:buFont typeface="Arial"/>
              <a:buChar char="•"/>
              <a:defRPr/>
            </a:pPr>
            <a:r>
              <a:rPr lang="en-US" sz="1800" b="1" dirty="0" err="1"/>
              <a:t>Spondylolisthesis</a:t>
            </a:r>
            <a:r>
              <a:rPr lang="en-US" sz="1800" b="1" dirty="0"/>
              <a:t>                                           </a:t>
            </a:r>
            <a:r>
              <a:rPr lang="en-US" sz="1800" b="1" dirty="0" smtClean="0"/>
              <a:t> 10              </a:t>
            </a:r>
            <a:r>
              <a:rPr lang="en-US" sz="1800" b="1" dirty="0"/>
              <a:t>	</a:t>
            </a:r>
          </a:p>
          <a:p>
            <a:pPr fontAlgn="auto">
              <a:lnSpc>
                <a:spcPct val="80000"/>
              </a:lnSpc>
              <a:spcAft>
                <a:spcPts val="0"/>
              </a:spcAft>
              <a:buFont typeface="Arial"/>
              <a:buChar char="•"/>
              <a:defRPr/>
            </a:pPr>
            <a:r>
              <a:rPr lang="en-US" sz="1800" b="1" dirty="0"/>
              <a:t>Legg- Calve-</a:t>
            </a:r>
            <a:r>
              <a:rPr lang="en-US" sz="1800" b="1" dirty="0" err="1"/>
              <a:t>Perthes</a:t>
            </a:r>
            <a:r>
              <a:rPr lang="en-US" sz="1800" b="1" dirty="0"/>
              <a:t> Disease                         </a:t>
            </a:r>
            <a:r>
              <a:rPr lang="en-US" sz="1800" b="1" dirty="0" smtClean="0"/>
              <a:t>  </a:t>
            </a:r>
            <a:r>
              <a:rPr lang="en-US" sz="1800" b="1" dirty="0"/>
              <a:t>4              	</a:t>
            </a:r>
          </a:p>
          <a:p>
            <a:pPr fontAlgn="auto">
              <a:lnSpc>
                <a:spcPct val="80000"/>
              </a:lnSpc>
              <a:spcAft>
                <a:spcPts val="0"/>
              </a:spcAft>
              <a:buFont typeface="Arial"/>
              <a:buChar char="•"/>
              <a:defRPr/>
            </a:pPr>
            <a:r>
              <a:rPr lang="en-US" sz="1800" b="1" dirty="0"/>
              <a:t>Slipped capitol femoral epiphyses         </a:t>
            </a:r>
            <a:r>
              <a:rPr lang="en-US" sz="1800" b="1" dirty="0" smtClean="0"/>
              <a:t>       </a:t>
            </a:r>
            <a:r>
              <a:rPr lang="en-US" sz="1800" b="1" dirty="0"/>
              <a:t>2              	</a:t>
            </a:r>
          </a:p>
          <a:p>
            <a:pPr fontAlgn="auto">
              <a:lnSpc>
                <a:spcPct val="80000"/>
              </a:lnSpc>
              <a:spcAft>
                <a:spcPts val="0"/>
              </a:spcAft>
              <a:buFont typeface="Arial"/>
              <a:buChar char="•"/>
              <a:defRPr/>
            </a:pPr>
            <a:r>
              <a:rPr lang="en-US" sz="1800" b="1" dirty="0"/>
              <a:t>Hip Replacements			           </a:t>
            </a:r>
            <a:r>
              <a:rPr lang="en-US" sz="1800" b="1" dirty="0" smtClean="0"/>
              <a:t>         </a:t>
            </a:r>
            <a:r>
              <a:rPr lang="en-US" sz="1800" b="1" dirty="0"/>
              <a:t>20                 	</a:t>
            </a:r>
          </a:p>
          <a:p>
            <a:pPr fontAlgn="auto">
              <a:lnSpc>
                <a:spcPct val="80000"/>
              </a:lnSpc>
              <a:spcAft>
                <a:spcPts val="0"/>
              </a:spcAft>
              <a:buFont typeface="Arial"/>
              <a:buChar char="•"/>
              <a:defRPr/>
            </a:pPr>
            <a:r>
              <a:rPr lang="en-US" sz="1800" b="1" dirty="0"/>
              <a:t>Knee Replacements		 	             </a:t>
            </a:r>
            <a:r>
              <a:rPr lang="en-US" sz="1800" b="1" dirty="0" smtClean="0"/>
              <a:t>         4              </a:t>
            </a:r>
            <a:r>
              <a:rPr lang="en-US" sz="1800" b="1" dirty="0"/>
              <a:t>	 	</a:t>
            </a:r>
            <a:r>
              <a:rPr lang="en-US" sz="2000" b="1" dirty="0"/>
              <a:t>		  </a:t>
            </a:r>
          </a:p>
          <a:p>
            <a:pPr fontAlgn="auto">
              <a:lnSpc>
                <a:spcPct val="80000"/>
              </a:lnSpc>
              <a:spcAft>
                <a:spcPts val="0"/>
              </a:spcAft>
              <a:buFontTx/>
              <a:buNone/>
              <a:defRPr/>
            </a:pPr>
            <a:endParaRPr lang="en-US" sz="2000" b="1" dirty="0"/>
          </a:p>
          <a:p>
            <a:pPr fontAlgn="auto">
              <a:lnSpc>
                <a:spcPct val="80000"/>
              </a:lnSpc>
              <a:spcAft>
                <a:spcPts val="0"/>
              </a:spcAft>
              <a:buFontTx/>
              <a:buNone/>
              <a:defRPr/>
            </a:pPr>
            <a:r>
              <a:rPr lang="en-US" sz="2400" dirty="0"/>
              <a:t>		 	</a:t>
            </a:r>
          </a:p>
          <a:p>
            <a:pPr fontAlgn="auto">
              <a:lnSpc>
                <a:spcPct val="80000"/>
              </a:lnSpc>
              <a:spcAft>
                <a:spcPts val="0"/>
              </a:spcAft>
              <a:buFontTx/>
              <a:buNone/>
              <a:defRPr/>
            </a:pP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Object 2"/>
          <p:cNvGraphicFramePr>
            <a:graphicFrameLocks noChangeAspect="1"/>
          </p:cNvGraphicFramePr>
          <p:nvPr/>
        </p:nvGraphicFramePr>
        <p:xfrm>
          <a:off x="220663" y="230188"/>
          <a:ext cx="8778875" cy="6381750"/>
        </p:xfrm>
        <a:graphic>
          <a:graphicData uri="http://schemas.openxmlformats.org/presentationml/2006/ole">
            <p:oleObj spid="_x0000_s93186" name="Chart" r:id="rId3" imgW="5486198" imgH="4051151" progId="MSGraph.Chart.8">
              <p:embed followColorScheme="full"/>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274638"/>
            <a:ext cx="8229600" cy="990600"/>
          </a:xfrm>
        </p:spPr>
        <p:txBody>
          <a:bodyPr/>
          <a:lstStyle/>
          <a:p>
            <a:r>
              <a:rPr lang="en-US" sz="3600" b="1" smtClean="0"/>
              <a:t>Stickler Syndrome: Clinical Features</a:t>
            </a:r>
          </a:p>
        </p:txBody>
      </p:sp>
      <p:sp>
        <p:nvSpPr>
          <p:cNvPr id="17410" name="Rectangle 3"/>
          <p:cNvSpPr>
            <a:spLocks noGrp="1" noChangeArrowheads="1"/>
          </p:cNvSpPr>
          <p:nvPr>
            <p:ph type="body" idx="1"/>
          </p:nvPr>
        </p:nvSpPr>
        <p:spPr/>
        <p:txBody>
          <a:bodyPr/>
          <a:lstStyle/>
          <a:p>
            <a:pPr>
              <a:lnSpc>
                <a:spcPct val="80000"/>
              </a:lnSpc>
            </a:pPr>
            <a:r>
              <a:rPr lang="en-US" sz="2400" b="1" smtClean="0"/>
              <a:t>Ocular features: vitreoretinal degeneration, myopia, cataracts, retinal holes and detachments</a:t>
            </a:r>
          </a:p>
          <a:p>
            <a:pPr>
              <a:lnSpc>
                <a:spcPct val="80000"/>
              </a:lnSpc>
            </a:pPr>
            <a:r>
              <a:rPr lang="en-US" sz="2400" b="1" smtClean="0"/>
              <a:t>Auditory features: high tone sensory neural hearing loss; hypermobile tympanic membrane</a:t>
            </a:r>
          </a:p>
          <a:p>
            <a:pPr>
              <a:lnSpc>
                <a:spcPct val="80000"/>
              </a:lnSpc>
            </a:pPr>
            <a:r>
              <a:rPr lang="en-US" sz="2400" b="1" smtClean="0"/>
              <a:t>Craniofacial features: mid-facial hypoplasia, micrognathia, palate abnormalities (cleft palate, submucous cleft palate, bifid uvula, Pierre Robin anomalad)</a:t>
            </a:r>
          </a:p>
          <a:p>
            <a:pPr>
              <a:lnSpc>
                <a:spcPct val="80000"/>
              </a:lnSpc>
            </a:pPr>
            <a:r>
              <a:rPr lang="en-US" sz="2400" b="1" smtClean="0"/>
              <a:t>Musculoskeletal abnormalities: mild spondyloepiphyseal dysplasia, loose joints, early onset degenerative arthritis</a:t>
            </a:r>
          </a:p>
          <a:p>
            <a:pPr>
              <a:lnSpc>
                <a:spcPct val="80000"/>
              </a:lnSpc>
            </a:pPr>
            <a:r>
              <a:rPr lang="en-US" sz="2400" b="1" smtClean="0"/>
              <a:t>Cardiovascular abnormality: mitral valve prolapse</a:t>
            </a:r>
          </a:p>
          <a:p>
            <a:pPr>
              <a:lnSpc>
                <a:spcPct val="80000"/>
              </a:lnSpc>
            </a:pPr>
            <a:endParaRPr lang="en-US" sz="2400" b="1" smtClean="0"/>
          </a:p>
          <a:p>
            <a:pPr>
              <a:lnSpc>
                <a:spcPct val="80000"/>
              </a:lnSpc>
            </a:pPr>
            <a:endParaRPr lang="en-US" sz="2400" b="1" smtClean="0"/>
          </a:p>
          <a:p>
            <a:pPr>
              <a:lnSpc>
                <a:spcPct val="80000"/>
              </a:lnSpc>
            </a:pPr>
            <a:endParaRPr lang="en-US" sz="2400" b="1" smtClean="0"/>
          </a:p>
          <a:p>
            <a:pPr>
              <a:lnSpc>
                <a:spcPct val="80000"/>
              </a:lnSpc>
            </a:pPr>
            <a:endParaRPr lang="en-US" sz="2400" smtClean="0"/>
          </a:p>
          <a:p>
            <a:pPr>
              <a:lnSpc>
                <a:spcPct val="80000"/>
              </a:lnSpc>
            </a:pPr>
            <a:endParaRPr lang="en-US" sz="2400" smtClean="0"/>
          </a:p>
          <a:p>
            <a:pPr>
              <a:lnSpc>
                <a:spcPct val="80000"/>
              </a:lnSpc>
            </a:pPr>
            <a:endParaRPr lang="en-US" sz="2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3" name="Picture 1" descr="Fig 4A spine.PSD"/>
          <p:cNvPicPr>
            <a:picLocks noChangeAspect="1"/>
          </p:cNvPicPr>
          <p:nvPr/>
        </p:nvPicPr>
        <p:blipFill>
          <a:blip r:embed="rId2"/>
          <a:srcRect/>
          <a:stretch>
            <a:fillRect/>
          </a:stretch>
        </p:blipFill>
        <p:spPr bwMode="auto">
          <a:xfrm>
            <a:off x="2346325" y="0"/>
            <a:ext cx="4492625"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1" descr="Fig 4B hip.PSD"/>
          <p:cNvPicPr>
            <a:picLocks noChangeAspect="1"/>
          </p:cNvPicPr>
          <p:nvPr/>
        </p:nvPicPr>
        <p:blipFill>
          <a:blip r:embed="rId3"/>
          <a:srcRect/>
          <a:stretch>
            <a:fillRect/>
          </a:stretch>
        </p:blipFill>
        <p:spPr bwMode="auto">
          <a:xfrm>
            <a:off x="-214313" y="-550863"/>
            <a:ext cx="9023351" cy="6858001"/>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1"/>
          <p:cNvSpPr>
            <a:spLocks noChangeArrowheads="1"/>
          </p:cNvSpPr>
          <p:nvPr/>
        </p:nvSpPr>
        <p:spPr bwMode="auto">
          <a:xfrm>
            <a:off x="2286000" y="1997075"/>
            <a:ext cx="4572000" cy="3786188"/>
          </a:xfrm>
          <a:prstGeom prst="rect">
            <a:avLst/>
          </a:prstGeom>
          <a:noFill/>
          <a:ln w="9525">
            <a:noFill/>
            <a:miter lim="800000"/>
            <a:headEnd/>
            <a:tailEnd/>
          </a:ln>
        </p:spPr>
        <p:txBody>
          <a:bodyPr>
            <a:spAutoFit/>
          </a:bodyPr>
          <a:lstStyle/>
          <a:p>
            <a:r>
              <a:rPr lang="en-US" sz="2400" b="1">
                <a:latin typeface="Calibri" pitchFamily="34" charset="0"/>
              </a:rPr>
              <a:t>Molecular Diagnoses of Stickler Syndrome in the NIH/ NIA Study</a:t>
            </a:r>
          </a:p>
          <a:p>
            <a:endParaRPr lang="en-US" sz="2400" b="1">
              <a:latin typeface="Calibri" pitchFamily="34" charset="0"/>
            </a:endParaRPr>
          </a:p>
          <a:p>
            <a:r>
              <a:rPr lang="en-US" sz="2400" b="1">
                <a:latin typeface="Calibri" pitchFamily="34" charset="0"/>
              </a:rPr>
              <a:t>61 unrelated patients with clinical diagnosis of Stickler Syndrome</a:t>
            </a:r>
          </a:p>
          <a:p>
            <a:endParaRPr lang="en-US" sz="2400" b="1">
              <a:latin typeface="Calibri" pitchFamily="34" charset="0"/>
            </a:endParaRPr>
          </a:p>
          <a:p>
            <a:r>
              <a:rPr lang="en-US" sz="2400" b="1">
                <a:latin typeface="Calibri" pitchFamily="34" charset="0"/>
              </a:rPr>
              <a:t>Mutations found for 47 (77%)</a:t>
            </a:r>
          </a:p>
          <a:p>
            <a:r>
              <a:rPr lang="en-US" sz="2400" b="1">
                <a:latin typeface="Calibri" pitchFamily="34" charset="0"/>
              </a:rPr>
              <a:t>43 had mutations in COL2A1 (70%)</a:t>
            </a:r>
          </a:p>
          <a:p>
            <a:r>
              <a:rPr lang="en-US" sz="2400" b="1">
                <a:latin typeface="Calibri" pitchFamily="34" charset="0"/>
              </a:rPr>
              <a:t>7 had mutations in COL11A1 (7%)</a:t>
            </a:r>
          </a:p>
          <a:p>
            <a:r>
              <a:rPr lang="en-US" sz="2400" b="1">
                <a:latin typeface="Calibri" pitchFamily="34" charset="0"/>
              </a:rPr>
              <a:t>23 had no mutation found (23%)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rtlCol="0">
            <a:normAutofit fontScale="90000"/>
          </a:bodyPr>
          <a:lstStyle/>
          <a:p>
            <a:pPr fontAlgn="auto">
              <a:spcAft>
                <a:spcPts val="0"/>
              </a:spcAft>
              <a:defRPr/>
            </a:pPr>
            <a:r>
              <a:rPr lang="en-US" sz="4000" b="1"/>
              <a:t>Stickler Syndrome:</a:t>
            </a:r>
            <a:br>
              <a:rPr lang="en-US" sz="4000" b="1"/>
            </a:br>
            <a:r>
              <a:rPr lang="en-US" sz="4000" b="1"/>
              <a:t>Differential Diagnosis</a:t>
            </a:r>
          </a:p>
        </p:txBody>
      </p:sp>
      <p:sp>
        <p:nvSpPr>
          <p:cNvPr id="211970" name="Rectangle 3"/>
          <p:cNvSpPr>
            <a:spLocks noGrp="1" noChangeArrowheads="1"/>
          </p:cNvSpPr>
          <p:nvPr>
            <p:ph type="body" idx="1"/>
          </p:nvPr>
        </p:nvSpPr>
        <p:spPr>
          <a:xfrm>
            <a:off x="1143000" y="1905000"/>
            <a:ext cx="7772400" cy="4953000"/>
          </a:xfrm>
        </p:spPr>
        <p:txBody>
          <a:bodyPr/>
          <a:lstStyle/>
          <a:p>
            <a:r>
              <a:rPr lang="en-US" sz="2400" b="1" smtClean="0"/>
              <a:t>Wagner’s Disease</a:t>
            </a:r>
          </a:p>
          <a:p>
            <a:r>
              <a:rPr lang="en-US" sz="2400" b="1" smtClean="0"/>
              <a:t>Marshall syndrome </a:t>
            </a:r>
          </a:p>
          <a:p>
            <a:r>
              <a:rPr lang="en-US" sz="2400" b="1" smtClean="0"/>
              <a:t>Spondyloepiphseal dysplasia congenita</a:t>
            </a:r>
            <a:endParaRPr lang="en-US" sz="2400" b="1" i="1" smtClean="0"/>
          </a:p>
          <a:p>
            <a:r>
              <a:rPr lang="en-US" sz="2400" b="1" smtClean="0"/>
              <a:t>Spondyloepiphseal dysplasia tarda</a:t>
            </a:r>
          </a:p>
          <a:p>
            <a:r>
              <a:rPr lang="en-US" sz="2400" b="1" smtClean="0"/>
              <a:t>Kniest syndrome</a:t>
            </a:r>
          </a:p>
          <a:p>
            <a:r>
              <a:rPr lang="en-US" sz="2400" b="1" smtClean="0"/>
              <a:t>Weissenbocher-Zweymuller syndrome ? Stickler S. type III-  mutation in COL11A2</a:t>
            </a:r>
            <a:endParaRPr lang="en-US" sz="2400" b="1" i="1" smtClean="0"/>
          </a:p>
          <a:p>
            <a:r>
              <a:rPr lang="en-US" sz="2400" b="1" smtClean="0"/>
              <a:t>Marfan syndrome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r>
              <a:rPr lang="en-US" smtClean="0"/>
              <a:t>Wagner’s Disease</a:t>
            </a:r>
          </a:p>
        </p:txBody>
      </p:sp>
      <p:sp>
        <p:nvSpPr>
          <p:cNvPr id="212994" name="Content Placeholder 2"/>
          <p:cNvSpPr>
            <a:spLocks noGrp="1"/>
          </p:cNvSpPr>
          <p:nvPr>
            <p:ph idx="1"/>
          </p:nvPr>
        </p:nvSpPr>
        <p:spPr/>
        <p:txBody>
          <a:bodyPr/>
          <a:lstStyle/>
          <a:p>
            <a:r>
              <a:rPr lang="en-US" smtClean="0"/>
              <a:t>Bohringer et al., 1960; Ricci, 1960</a:t>
            </a:r>
          </a:p>
          <a:p>
            <a:r>
              <a:rPr lang="en-US" smtClean="0"/>
              <a:t>Hirose et al., 1973: Retinal detachment commonly associated</a:t>
            </a:r>
          </a:p>
          <a:p>
            <a:r>
              <a:rPr lang="en-US" smtClean="0"/>
              <a:t>Maumenee, 1979: Rare disease (one Swiss family) with ocular manifestations only</a:t>
            </a:r>
          </a:p>
          <a:p>
            <a:r>
              <a:rPr lang="en-US" smtClean="0"/>
              <a:t>Mutation causing Wagner disease in the Swiss family mapped to chr 5q14.3 by Zechet al 1999</a:t>
            </a:r>
          </a:p>
          <a:p>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1"/>
          <p:cNvSpPr>
            <a:spLocks noChangeArrowheads="1"/>
          </p:cNvSpPr>
          <p:nvPr/>
        </p:nvSpPr>
        <p:spPr bwMode="auto">
          <a:xfrm>
            <a:off x="2286000" y="1582738"/>
            <a:ext cx="4572000" cy="3692525"/>
          </a:xfrm>
          <a:prstGeom prst="rect">
            <a:avLst/>
          </a:prstGeom>
          <a:noFill/>
          <a:ln w="9525">
            <a:noFill/>
            <a:miter lim="800000"/>
            <a:headEnd/>
            <a:tailEnd/>
          </a:ln>
        </p:spPr>
        <p:txBody>
          <a:bodyPr>
            <a:spAutoFit/>
          </a:bodyPr>
          <a:lstStyle/>
          <a:p>
            <a:pPr marL="609600" indent="-609600"/>
            <a:r>
              <a:rPr lang="en-US">
                <a:latin typeface="Calibri" pitchFamily="34" charset="0"/>
              </a:rPr>
              <a:t>	</a:t>
            </a:r>
            <a:r>
              <a:rPr lang="en-US" b="1">
                <a:latin typeface="Calibri" pitchFamily="34" charset="0"/>
              </a:rPr>
              <a:t>Marshall, D. Ectodermal dysplasia: report of a kindred with ocular abnormalities and hearing defect. Am. J. Ophthal. 45: 143-156,1958</a:t>
            </a:r>
          </a:p>
          <a:p>
            <a:pPr marL="609600" indent="-609600">
              <a:buFontTx/>
              <a:buAutoNum type="arabicPeriod"/>
            </a:pPr>
            <a:r>
              <a:rPr lang="en-US">
                <a:latin typeface="Calibri" pitchFamily="34" charset="0"/>
              </a:rPr>
              <a:t>Nasal defects and abnormal facies</a:t>
            </a:r>
          </a:p>
          <a:p>
            <a:pPr marL="609600" indent="-609600">
              <a:buFontTx/>
              <a:buAutoNum type="arabicPeriod"/>
            </a:pPr>
            <a:r>
              <a:rPr lang="en-US">
                <a:latin typeface="Calibri" pitchFamily="34" charset="0"/>
              </a:rPr>
              <a:t>Congenital and juvenile cataracts</a:t>
            </a:r>
          </a:p>
          <a:p>
            <a:pPr marL="609600" indent="-609600">
              <a:buFontTx/>
              <a:buAutoNum type="arabicPeriod"/>
            </a:pPr>
            <a:r>
              <a:rPr lang="en-US">
                <a:latin typeface="Calibri" pitchFamily="34" charset="0"/>
              </a:rPr>
              <a:t>Myopia and fluid vitreous</a:t>
            </a:r>
          </a:p>
          <a:p>
            <a:pPr marL="609600" indent="-609600">
              <a:buFontTx/>
              <a:buAutoNum type="arabicPeriod"/>
            </a:pPr>
            <a:r>
              <a:rPr lang="en-US">
                <a:latin typeface="Calibri" pitchFamily="34" charset="0"/>
              </a:rPr>
              <a:t>Sudden maturation and absorption of congenital cataracts</a:t>
            </a:r>
          </a:p>
          <a:p>
            <a:pPr marL="609600" indent="-609600">
              <a:buFontTx/>
              <a:buAutoNum type="arabicPeriod"/>
            </a:pPr>
            <a:r>
              <a:rPr lang="en-US">
                <a:latin typeface="Calibri" pitchFamily="34" charset="0"/>
              </a:rPr>
              <a:t>Luxation of cataracts</a:t>
            </a:r>
          </a:p>
          <a:p>
            <a:pPr marL="609600" indent="-609600">
              <a:buFontTx/>
              <a:buAutoNum type="arabicPeriod"/>
            </a:pPr>
            <a:r>
              <a:rPr lang="en-US">
                <a:latin typeface="Calibri" pitchFamily="34" charset="0"/>
              </a:rPr>
              <a:t>Congenital hearing loss</a:t>
            </a:r>
          </a:p>
          <a:p>
            <a:pPr marL="609600" indent="-609600">
              <a:buFontTx/>
              <a:buAutoNum type="arabicPeriod"/>
            </a:pPr>
            <a:r>
              <a:rPr lang="en-US">
                <a:latin typeface="Calibri" pitchFamily="34" charset="0"/>
              </a:rPr>
              <a:t>Ectodermal dysplasia</a:t>
            </a:r>
          </a:p>
          <a:p>
            <a:pPr marL="609600" indent="-609600">
              <a:buFontTx/>
              <a:buAutoNum type="arabicPeriod"/>
            </a:pPr>
            <a:r>
              <a:rPr lang="en-US">
                <a:latin typeface="Calibri" pitchFamily="34" charset="0"/>
              </a:rPr>
              <a:t>Ocular hypertelorism</a:t>
            </a:r>
          </a:p>
        </p:txBody>
      </p:sp>
      <p:sp>
        <p:nvSpPr>
          <p:cNvPr id="214018" name="Title 2"/>
          <p:cNvSpPr>
            <a:spLocks noGrp="1"/>
          </p:cNvSpPr>
          <p:nvPr>
            <p:ph type="title" idx="4294967295"/>
          </p:nvPr>
        </p:nvSpPr>
        <p:spPr>
          <a:xfrm>
            <a:off x="0" y="274638"/>
            <a:ext cx="8229600" cy="1143000"/>
          </a:xfrm>
        </p:spPr>
        <p:txBody>
          <a:bodyPr/>
          <a:lstStyle/>
          <a:p>
            <a:r>
              <a:rPr lang="en-US" smtClean="0"/>
              <a:t>Marshall Syndrome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smtClean="0"/>
              <a:t>Marfan Syndrome</a:t>
            </a:r>
          </a:p>
        </p:txBody>
      </p:sp>
      <p:sp>
        <p:nvSpPr>
          <p:cNvPr id="216066" name="Content Placeholder 2"/>
          <p:cNvSpPr>
            <a:spLocks noGrp="1"/>
          </p:cNvSpPr>
          <p:nvPr>
            <p:ph idx="1"/>
          </p:nvPr>
        </p:nvSpPr>
        <p:spPr/>
        <p:txBody>
          <a:bodyPr/>
          <a:lstStyle/>
          <a:p>
            <a:r>
              <a:rPr lang="en-US" smtClean="0"/>
              <a:t>First described in 1896 by A. Marfan, MD</a:t>
            </a:r>
          </a:p>
          <a:p>
            <a:r>
              <a:rPr lang="en-US" smtClean="0"/>
              <a:t>Clinical features: marfanoid habitus, tall stature, loose joints, myopia,, vitreoretinal degeneration, retina detachment, dislocated lenses, aortic root dilatation, dural ectasia, early death</a:t>
            </a:r>
          </a:p>
          <a:p>
            <a:r>
              <a:rPr lang="en-US" smtClean="0"/>
              <a:t>1990 genetic causation linked to mutation in gene for fibrillin on chr15q15-21.3</a:t>
            </a:r>
          </a:p>
          <a:p>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rtlCol="0">
            <a:normAutofit fontScale="90000"/>
          </a:bodyPr>
          <a:lstStyle/>
          <a:p>
            <a:pPr fontAlgn="auto">
              <a:spcAft>
                <a:spcPts val="0"/>
              </a:spcAft>
              <a:defRPr/>
            </a:pPr>
            <a:r>
              <a:rPr lang="en-US" sz="3600" b="1"/>
              <a:t>Diagnostic Criteria for Types I and II Stickler Syndrome, Rose et al., 2005</a:t>
            </a:r>
          </a:p>
        </p:txBody>
      </p:sp>
      <p:sp>
        <p:nvSpPr>
          <p:cNvPr id="217090" name="Rectangle 3"/>
          <p:cNvSpPr>
            <a:spLocks noGrp="1" noChangeArrowheads="1"/>
          </p:cNvSpPr>
          <p:nvPr>
            <p:ph type="body" idx="1"/>
          </p:nvPr>
        </p:nvSpPr>
        <p:spPr>
          <a:xfrm>
            <a:off x="1219200" y="1981200"/>
            <a:ext cx="7772400" cy="4114800"/>
          </a:xfrm>
        </p:spPr>
        <p:txBody>
          <a:bodyPr/>
          <a:lstStyle/>
          <a:p>
            <a:r>
              <a:rPr lang="en-US" b="1" smtClean="0"/>
              <a:t>Diagnosis requires 5 or more points</a:t>
            </a:r>
          </a:p>
          <a:p>
            <a:r>
              <a:rPr lang="en-US" b="1" smtClean="0"/>
              <a:t>At least one major manifestation</a:t>
            </a:r>
          </a:p>
          <a:p>
            <a:r>
              <a:rPr lang="en-US" b="1" smtClean="0"/>
              <a:t>Absence of feature(s) suggestive of a more severe skeletal dysplasia (e.g. stature &lt; 5</a:t>
            </a:r>
            <a:r>
              <a:rPr lang="en-US" b="1" baseline="30000" smtClean="0"/>
              <a:t>th</a:t>
            </a:r>
            <a:r>
              <a:rPr lang="en-US" b="1" smtClean="0"/>
              <a:t> percentile); or other syndrome (e.g. dislocated lenses and aortic root dilatation)</a:t>
            </a:r>
          </a:p>
          <a:p>
            <a:endParaRPr lang="en-US" b="1"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3170" name="Object 2"/>
          <p:cNvGraphicFramePr>
            <a:graphicFrameLocks noChangeAspect="1"/>
          </p:cNvGraphicFramePr>
          <p:nvPr/>
        </p:nvGraphicFramePr>
        <p:xfrm>
          <a:off x="1852613" y="1911350"/>
          <a:ext cx="5486400" cy="3124200"/>
        </p:xfrm>
        <a:graphic>
          <a:graphicData uri="http://schemas.openxmlformats.org/presentationml/2006/ole">
            <p:oleObj spid="_x0000_s263170" name="Document" r:id="rId3" imgW="5486198" imgH="3124085" progId="Word.Document.12">
              <p:link updateAutomatic="1"/>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2"/>
          <p:cNvSpPr>
            <a:spLocks noGrp="1" noChangeArrowheads="1"/>
          </p:cNvSpPr>
          <p:nvPr>
            <p:ph type="title"/>
          </p:nvPr>
        </p:nvSpPr>
        <p:spPr/>
        <p:txBody>
          <a:bodyPr/>
          <a:lstStyle/>
          <a:p>
            <a:r>
              <a:rPr lang="en-US" smtClean="0"/>
              <a:t>Diagnostic criteria cont’d</a:t>
            </a:r>
          </a:p>
        </p:txBody>
      </p:sp>
      <p:sp>
        <p:nvSpPr>
          <p:cNvPr id="264194" name="Rectangle 3"/>
          <p:cNvSpPr>
            <a:spLocks noGrp="1" noChangeArrowheads="1"/>
          </p:cNvSpPr>
          <p:nvPr>
            <p:ph type="body" idx="1"/>
          </p:nvPr>
        </p:nvSpPr>
        <p:spPr>
          <a:xfrm>
            <a:off x="1066800" y="1981200"/>
            <a:ext cx="7848600" cy="4114800"/>
          </a:xfrm>
        </p:spPr>
        <p:txBody>
          <a:bodyPr/>
          <a:lstStyle/>
          <a:p>
            <a:pPr>
              <a:lnSpc>
                <a:spcPct val="80000"/>
              </a:lnSpc>
            </a:pPr>
            <a:r>
              <a:rPr lang="en-US" sz="2400" b="1" smtClean="0"/>
              <a:t>Orofacial abnormalities (2 pts. max.)</a:t>
            </a:r>
          </a:p>
          <a:p>
            <a:pPr>
              <a:lnSpc>
                <a:spcPct val="80000"/>
              </a:lnSpc>
              <a:buFontTx/>
              <a:buNone/>
            </a:pPr>
            <a:r>
              <a:rPr lang="en-US" sz="2400" b="1" smtClean="0"/>
              <a:t>   2 pt. - major: palatal abnormalities</a:t>
            </a:r>
          </a:p>
          <a:p>
            <a:pPr>
              <a:lnSpc>
                <a:spcPct val="80000"/>
              </a:lnSpc>
              <a:buFontTx/>
              <a:buNone/>
            </a:pPr>
            <a:r>
              <a:rPr lang="en-US" sz="2400" b="1" smtClean="0"/>
              <a:t>   1 pt. - characteristic face (malar hypoplasia, flat or broad nasal bridge and micro/retrognathia)</a:t>
            </a:r>
          </a:p>
          <a:p>
            <a:pPr>
              <a:lnSpc>
                <a:spcPct val="80000"/>
              </a:lnSpc>
            </a:pPr>
            <a:r>
              <a:rPr lang="en-US" sz="2400" b="1" smtClean="0"/>
              <a:t>Ocular abnormalities (2pts. max.)</a:t>
            </a:r>
          </a:p>
          <a:p>
            <a:pPr>
              <a:lnSpc>
                <a:spcPct val="80000"/>
              </a:lnSpc>
              <a:buFontTx/>
              <a:buNone/>
            </a:pPr>
            <a:r>
              <a:rPr lang="en-US" sz="2400" b="1" smtClean="0"/>
              <a:t>    2 pt. – major: characteristic vitreous changes and retinal</a:t>
            </a:r>
          </a:p>
          <a:p>
            <a:pPr>
              <a:lnSpc>
                <a:spcPct val="80000"/>
              </a:lnSpc>
              <a:buFontTx/>
              <a:buNone/>
            </a:pPr>
            <a:r>
              <a:rPr lang="en-US" sz="2400" b="1" smtClean="0"/>
              <a:t>     abnormalities</a:t>
            </a:r>
          </a:p>
          <a:p>
            <a:pPr>
              <a:lnSpc>
                <a:spcPct val="80000"/>
              </a:lnSpc>
            </a:pPr>
            <a:r>
              <a:rPr lang="en-US" sz="2400" b="1" smtClean="0"/>
              <a:t>Auditory abnormalities (2 pts. max.)</a:t>
            </a:r>
          </a:p>
          <a:p>
            <a:pPr>
              <a:lnSpc>
                <a:spcPct val="80000"/>
              </a:lnSpc>
              <a:buFontTx/>
              <a:buNone/>
            </a:pPr>
            <a:r>
              <a:rPr lang="en-US" sz="2400" b="1" smtClean="0"/>
              <a:t>    2 pts. – major: High frequency sensorineural hearing loss </a:t>
            </a:r>
          </a:p>
          <a:p>
            <a:pPr>
              <a:lnSpc>
                <a:spcPct val="80000"/>
              </a:lnSpc>
              <a:buFontTx/>
              <a:buNone/>
            </a:pPr>
            <a:r>
              <a:rPr lang="en-US" sz="2400" b="1" smtClean="0"/>
              <a:t>    1 pt – hypermobile tympanic membrane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914400" y="0"/>
            <a:ext cx="8001000" cy="1371600"/>
          </a:xfrm>
        </p:spPr>
        <p:txBody>
          <a:bodyPr/>
          <a:lstStyle/>
          <a:p>
            <a:r>
              <a:rPr lang="en-US" sz="2400" b="1" smtClean="0"/>
              <a:t>Pedigree of my first Stickler family</a:t>
            </a:r>
            <a:br>
              <a:rPr lang="en-US" sz="2400" b="1" smtClean="0"/>
            </a:br>
            <a:r>
              <a:rPr lang="en-US" sz="2400" b="1" smtClean="0"/>
              <a:t/>
            </a:r>
            <a:br>
              <a:rPr lang="en-US" sz="2400" b="1" smtClean="0"/>
            </a:br>
            <a:r>
              <a:rPr lang="en-US" sz="1800" smtClean="0"/>
              <a:t>Liberfarb RM, Hirose T, and Holmes LB. The Wagner-Stickler syndrome –a genetic study. Birth Defects: Orig Artic Ser. 1979; 15 (5B): 145-154</a:t>
            </a:r>
          </a:p>
        </p:txBody>
      </p:sp>
      <p:pic>
        <p:nvPicPr>
          <p:cNvPr id="23554" name="Picture 3"/>
          <p:cNvPicPr>
            <a:picLocks noChangeAspect="1" noChangeArrowheads="1"/>
          </p:cNvPicPr>
          <p:nvPr/>
        </p:nvPicPr>
        <p:blipFill>
          <a:blip r:embed="rId2"/>
          <a:srcRect/>
          <a:stretch>
            <a:fillRect/>
          </a:stretch>
        </p:blipFill>
        <p:spPr bwMode="auto">
          <a:xfrm>
            <a:off x="1600200" y="1600200"/>
            <a:ext cx="6172200" cy="42211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ChangeArrowheads="1"/>
          </p:cNvSpPr>
          <p:nvPr>
            <p:ph type="title"/>
          </p:nvPr>
        </p:nvSpPr>
        <p:spPr/>
        <p:txBody>
          <a:bodyPr/>
          <a:lstStyle/>
          <a:p>
            <a:r>
              <a:rPr lang="en-US" smtClean="0"/>
              <a:t>Stickler Syndrome Clinic</a:t>
            </a:r>
          </a:p>
        </p:txBody>
      </p:sp>
      <p:sp>
        <p:nvSpPr>
          <p:cNvPr id="47107" name="Rectangle 3"/>
          <p:cNvSpPr>
            <a:spLocks noGrp="1" noChangeArrowheads="1"/>
          </p:cNvSpPr>
          <p:nvPr>
            <p:ph type="body" orient="vert" idx="4294967295"/>
          </p:nvPr>
        </p:nvSpPr>
        <p:spPr>
          <a:xfrm>
            <a:off x="0" y="1600200"/>
            <a:ext cx="8229600" cy="4525963"/>
          </a:xfrm>
        </p:spPr>
        <p:txBody>
          <a:bodyPr rtlCol="0">
            <a:normAutofit lnSpcReduction="10000"/>
          </a:bodyPr>
          <a:lstStyle/>
          <a:p>
            <a:pPr fontAlgn="auto">
              <a:spcAft>
                <a:spcPts val="0"/>
              </a:spcAft>
              <a:buFont typeface="Arial"/>
              <a:buChar char="•"/>
              <a:defRPr/>
            </a:pPr>
            <a:r>
              <a:rPr lang="en-US" sz="2400" b="1" dirty="0" smtClean="0"/>
              <a:t> </a:t>
            </a:r>
            <a:r>
              <a:rPr lang="en-US" sz="2400" b="1" dirty="0"/>
              <a:t>September, </a:t>
            </a:r>
            <a:r>
              <a:rPr lang="en-US" sz="2400" b="1" dirty="0" smtClean="0"/>
              <a:t>2006 – June, 2012</a:t>
            </a:r>
          </a:p>
          <a:p>
            <a:pPr fontAlgn="auto">
              <a:spcAft>
                <a:spcPts val="0"/>
              </a:spcAft>
              <a:buFont typeface="Arial"/>
              <a:buChar char="•"/>
              <a:defRPr/>
            </a:pPr>
            <a:r>
              <a:rPr lang="en-US" sz="2400" b="1" dirty="0"/>
              <a:t>Mission: evaluation and care of Stickler Syndrome </a:t>
            </a:r>
            <a:r>
              <a:rPr lang="en-US" sz="2400" b="1" dirty="0" smtClean="0"/>
              <a:t>patients</a:t>
            </a:r>
          </a:p>
          <a:p>
            <a:pPr lvl="1" fontAlgn="auto">
              <a:spcAft>
                <a:spcPts val="0"/>
              </a:spcAft>
              <a:buFontTx/>
              <a:buChar char="-"/>
              <a:defRPr/>
            </a:pPr>
            <a:r>
              <a:rPr lang="en-US" sz="2000" b="1" dirty="0" smtClean="0"/>
              <a:t>104 patient visits</a:t>
            </a:r>
          </a:p>
          <a:p>
            <a:pPr lvl="1" fontAlgn="auto">
              <a:spcAft>
                <a:spcPts val="0"/>
              </a:spcAft>
              <a:buFontTx/>
              <a:buChar char="-"/>
              <a:defRPr/>
            </a:pPr>
            <a:r>
              <a:rPr lang="en-US" sz="2000" b="1" dirty="0" smtClean="0"/>
              <a:t>49  Stickler S. type I patients  - mutations in COL2A1</a:t>
            </a:r>
          </a:p>
          <a:p>
            <a:pPr lvl="1" fontAlgn="auto">
              <a:spcAft>
                <a:spcPts val="0"/>
              </a:spcAft>
              <a:buFontTx/>
              <a:buChar char="-"/>
              <a:defRPr/>
            </a:pPr>
            <a:r>
              <a:rPr lang="en-US" sz="2000" b="1" dirty="0" smtClean="0"/>
              <a:t>  7  Stickler S. type II patients - mutations in COL11A1</a:t>
            </a:r>
          </a:p>
          <a:p>
            <a:pPr lvl="1" fontAlgn="auto">
              <a:spcAft>
                <a:spcPts val="0"/>
              </a:spcAft>
              <a:buFontTx/>
              <a:buChar char="-"/>
              <a:defRPr/>
            </a:pPr>
            <a:r>
              <a:rPr lang="en-US" sz="2000" b="1" dirty="0" smtClean="0"/>
              <a:t>  9  Stickler S. type ?  patients –(+) clinical diagnosis with no mutation found in either COL2A1 or COL11A1</a:t>
            </a:r>
          </a:p>
          <a:p>
            <a:pPr lvl="1" fontAlgn="auto">
              <a:spcAft>
                <a:spcPts val="0"/>
              </a:spcAft>
              <a:buFontTx/>
              <a:buChar char="-"/>
              <a:defRPr/>
            </a:pPr>
            <a:r>
              <a:rPr lang="en-US" sz="2000" b="1" dirty="0" smtClean="0"/>
              <a:t>10 Stickler S. type unknown patients –(+) clinical diagnosis but patients did not have mutation analysis done </a:t>
            </a:r>
          </a:p>
          <a:p>
            <a:pPr lvl="1" fontAlgn="auto">
              <a:spcAft>
                <a:spcPts val="0"/>
              </a:spcAft>
              <a:buFontTx/>
              <a:buChar char="-"/>
              <a:defRPr/>
            </a:pPr>
            <a:r>
              <a:rPr lang="en-US" sz="2000" b="1" dirty="0" smtClean="0"/>
              <a:t>1 Marshall Syndrome patient with mutation in </a:t>
            </a:r>
            <a:r>
              <a:rPr lang="en-US" sz="2000" b="1" dirty="0" err="1" smtClean="0"/>
              <a:t>exon</a:t>
            </a:r>
            <a:r>
              <a:rPr lang="en-US" sz="2000" b="1" dirty="0" smtClean="0"/>
              <a:t> 50 of COL11A1</a:t>
            </a:r>
          </a:p>
          <a:p>
            <a:pPr lvl="1" fontAlgn="auto">
              <a:spcAft>
                <a:spcPts val="0"/>
              </a:spcAft>
              <a:buFontTx/>
              <a:buChar char="-"/>
              <a:defRPr/>
            </a:pPr>
            <a:r>
              <a:rPr lang="en-US" sz="2000" b="1" dirty="0" smtClean="0"/>
              <a:t>3 patients had diagnosis of Stickler S. ruled out- normal exam/ no mutation found</a:t>
            </a:r>
          </a:p>
          <a:p>
            <a:pPr lvl="1" fontAlgn="auto">
              <a:spcAft>
                <a:spcPts val="0"/>
              </a:spcAft>
              <a:buFont typeface="Arial"/>
              <a:buNone/>
              <a:defRPr/>
            </a:pPr>
            <a:r>
              <a:rPr lang="en-US" sz="2000" b="1" dirty="0" smtClean="0"/>
              <a:t>-    15 Other </a:t>
            </a:r>
          </a:p>
          <a:p>
            <a:pPr lvl="1" fontAlgn="auto">
              <a:spcAft>
                <a:spcPts val="0"/>
              </a:spcAft>
              <a:buFontTx/>
              <a:buNone/>
              <a:defRPr/>
            </a:pPr>
            <a:endParaRPr lang="en-US" sz="2400" b="1" dirty="0"/>
          </a:p>
        </p:txBody>
      </p:sp>
      <p:sp>
        <p:nvSpPr>
          <p:cNvPr id="265219" name="TextBox 3"/>
          <p:cNvSpPr txBox="1">
            <a:spLocks noChangeArrowheads="1"/>
          </p:cNvSpPr>
          <p:nvPr/>
        </p:nvSpPr>
        <p:spPr bwMode="auto">
          <a:xfrm>
            <a:off x="7316788" y="927100"/>
            <a:ext cx="185737" cy="646113"/>
          </a:xfrm>
          <a:prstGeom prst="rect">
            <a:avLst/>
          </a:prstGeom>
          <a:noFill/>
          <a:ln w="9525">
            <a:noFill/>
            <a:miter lim="800000"/>
            <a:headEnd/>
            <a:tailEnd/>
          </a:ln>
        </p:spPr>
        <p:txBody>
          <a:bodyPr wrap="none">
            <a:spAutoFit/>
          </a:bodyPr>
          <a:lstStyle/>
          <a:p>
            <a:endParaRPr lang="en-US">
              <a:latin typeface="Calibri" pitchFamily="34" charset="0"/>
            </a:endParaRP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fontAlgn="auto">
              <a:spcAft>
                <a:spcPts val="0"/>
              </a:spcAft>
              <a:defRPr/>
            </a:pPr>
            <a:r>
              <a:rPr lang="en-US" dirty="0" smtClean="0"/>
              <a:t>Stickler Syndrome Clinic</a:t>
            </a:r>
            <a:br>
              <a:rPr lang="en-US" dirty="0" smtClean="0"/>
            </a:br>
            <a:endParaRPr lang="en-US" dirty="0"/>
          </a:p>
        </p:txBody>
      </p:sp>
      <p:sp>
        <p:nvSpPr>
          <p:cNvPr id="266242" name="Subtitle 10"/>
          <p:cNvSpPr>
            <a:spLocks noGrp="1"/>
          </p:cNvSpPr>
          <p:nvPr>
            <p:ph type="body" orient="vert" idx="4294967295"/>
          </p:nvPr>
        </p:nvSpPr>
        <p:spPr>
          <a:xfrm>
            <a:off x="0" y="1600200"/>
            <a:ext cx="8229600" cy="4525963"/>
          </a:xfrm>
        </p:spPr>
        <p:txBody>
          <a:bodyPr/>
          <a:lstStyle/>
          <a:p>
            <a:r>
              <a:rPr lang="en-US" b="1" smtClean="0"/>
              <a:t>Why do patients make appointments?</a:t>
            </a:r>
          </a:p>
          <a:p>
            <a:r>
              <a:rPr lang="en-US" b="1" smtClean="0"/>
              <a:t>1. Evaluation/ Diagnosis</a:t>
            </a:r>
          </a:p>
          <a:p>
            <a:r>
              <a:rPr lang="en-US" b="1" smtClean="0"/>
              <a:t>2. Education, genetic counseling</a:t>
            </a:r>
          </a:p>
          <a:p>
            <a:r>
              <a:rPr lang="en-US" b="1" smtClean="0"/>
              <a:t>3. Care of associated problems/ referral to specialists</a:t>
            </a:r>
          </a:p>
          <a:p>
            <a:r>
              <a:rPr lang="en-US" b="1" smtClean="0"/>
              <a:t>4. Family screening</a:t>
            </a:r>
          </a:p>
          <a:p>
            <a:r>
              <a:rPr lang="en-US" b="1" smtClean="0"/>
              <a:t>5. Reproductive options/ prenatal testing, preimplantation genetic diagnosis (PGD)</a:t>
            </a:r>
          </a:p>
          <a:p>
            <a:endParaRPr lang="en-US" smtClean="0"/>
          </a:p>
          <a:p>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STICKLER SYNDROME CLINIC </a:t>
            </a:r>
            <a:br>
              <a:rPr lang="en-US" dirty="0" smtClean="0"/>
            </a:br>
            <a:r>
              <a:rPr lang="en-US" dirty="0" smtClean="0"/>
              <a:t>EVALUATION</a:t>
            </a:r>
            <a:endParaRPr lang="en-US" dirty="0"/>
          </a:p>
        </p:txBody>
      </p:sp>
      <p:sp>
        <p:nvSpPr>
          <p:cNvPr id="267266" name="Content Placeholder 2"/>
          <p:cNvSpPr>
            <a:spLocks noGrp="1"/>
          </p:cNvSpPr>
          <p:nvPr>
            <p:ph idx="1"/>
          </p:nvPr>
        </p:nvSpPr>
        <p:spPr/>
        <p:txBody>
          <a:bodyPr/>
          <a:lstStyle/>
          <a:p>
            <a:r>
              <a:rPr lang="en-US" b="1" smtClean="0"/>
              <a:t>Comprehensive family and medical history</a:t>
            </a:r>
          </a:p>
          <a:p>
            <a:r>
              <a:rPr lang="en-US" b="1" smtClean="0"/>
              <a:t>Physical examination</a:t>
            </a:r>
          </a:p>
          <a:p>
            <a:r>
              <a:rPr lang="en-US" b="1" smtClean="0"/>
              <a:t>Identification of mutation by DNA analysis </a:t>
            </a:r>
          </a:p>
          <a:p>
            <a:r>
              <a:rPr lang="en-US" b="1" smtClean="0"/>
              <a:t>Clinical tests: audiogram; echocardiogram; skeletal x-rays; DNA analysis</a:t>
            </a:r>
          </a:p>
          <a:p>
            <a:r>
              <a:rPr lang="en-US" b="1" smtClean="0"/>
              <a:t>Referral to specialists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12"/>
          <p:cNvSpPr>
            <a:spLocks noChangeArrowheads="1"/>
          </p:cNvSpPr>
          <p:nvPr/>
        </p:nvSpPr>
        <p:spPr bwMode="auto">
          <a:xfrm>
            <a:off x="1995488" y="290513"/>
            <a:ext cx="4572000" cy="6372225"/>
          </a:xfrm>
          <a:prstGeom prst="rect">
            <a:avLst/>
          </a:prstGeom>
          <a:noFill/>
          <a:ln w="9525">
            <a:noFill/>
            <a:miter lim="800000"/>
            <a:headEnd/>
            <a:tailEnd/>
          </a:ln>
        </p:spPr>
        <p:txBody>
          <a:bodyPr>
            <a:spAutoFit/>
          </a:bodyPr>
          <a:lstStyle/>
          <a:p>
            <a:r>
              <a:rPr lang="en-US" sz="2400" b="1">
                <a:latin typeface="Calibri" pitchFamily="34" charset="0"/>
              </a:rPr>
              <a:t>Identification of mutation by DNA analysis</a:t>
            </a:r>
          </a:p>
          <a:p>
            <a:endParaRPr lang="en-US" sz="2400" b="1">
              <a:latin typeface="Calibri" pitchFamily="34" charset="0"/>
            </a:endParaRPr>
          </a:p>
          <a:p>
            <a:pPr>
              <a:buFont typeface="Arial" charset="0"/>
              <a:buChar char="•"/>
            </a:pPr>
            <a:r>
              <a:rPr lang="en-US" sz="2400" b="1">
                <a:latin typeface="Calibri" pitchFamily="34" charset="0"/>
              </a:rPr>
              <a:t>Confirms clinical diagnosis</a:t>
            </a:r>
          </a:p>
          <a:p>
            <a:endParaRPr lang="en-US" sz="2400" b="1">
              <a:latin typeface="Calibri" pitchFamily="34" charset="0"/>
            </a:endParaRPr>
          </a:p>
          <a:p>
            <a:pPr>
              <a:buFont typeface="Arial" charset="0"/>
              <a:buChar char="•"/>
            </a:pPr>
            <a:r>
              <a:rPr lang="en-US" sz="2400" b="1">
                <a:latin typeface="Calibri" pitchFamily="34" charset="0"/>
              </a:rPr>
              <a:t>Allows for genotype/phenotype correlation</a:t>
            </a:r>
          </a:p>
          <a:p>
            <a:endParaRPr lang="en-US" sz="2400" b="1">
              <a:latin typeface="Calibri" pitchFamily="34" charset="0"/>
            </a:endParaRPr>
          </a:p>
          <a:p>
            <a:pPr>
              <a:buFont typeface="Arial" charset="0"/>
              <a:buChar char="•"/>
            </a:pPr>
            <a:r>
              <a:rPr lang="en-US" sz="2400" b="1">
                <a:latin typeface="Calibri" pitchFamily="34" charset="0"/>
              </a:rPr>
              <a:t>Facilitates expectant medical care such as prophylactic ocular management by laser treatment or cryotherapy which may prevent retinal detachment and blindness</a:t>
            </a:r>
          </a:p>
          <a:p>
            <a:endParaRPr lang="en-US" sz="2400" b="1">
              <a:latin typeface="Calibri" pitchFamily="34" charset="0"/>
            </a:endParaRPr>
          </a:p>
          <a:p>
            <a:pPr>
              <a:buFont typeface="Arial" charset="0"/>
              <a:buChar char="•"/>
            </a:pPr>
            <a:r>
              <a:rPr lang="en-US" sz="2400" b="1">
                <a:latin typeface="Calibri" pitchFamily="34" charset="0"/>
              </a:rPr>
              <a:t>Allows for prenatal testing or preimplantation genetic diagnosis (PGD)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p:txBody>
          <a:bodyPr/>
          <a:lstStyle/>
          <a:p>
            <a:r>
              <a:rPr lang="en-US" smtClean="0"/>
              <a:t>Referrals to specialists</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a:buChar char="•"/>
              <a:defRPr/>
            </a:pPr>
            <a:r>
              <a:rPr lang="en-US" b="1" dirty="0" smtClean="0"/>
              <a:t>Ophthalmologist or retinal specialist-exam needed annually or more frequently if medically indicated</a:t>
            </a:r>
          </a:p>
          <a:p>
            <a:pPr fontAlgn="auto">
              <a:spcAft>
                <a:spcPts val="0"/>
              </a:spcAft>
              <a:buFont typeface="Arial"/>
              <a:buChar char="•"/>
              <a:defRPr/>
            </a:pPr>
            <a:r>
              <a:rPr lang="en-US" b="1" dirty="0" smtClean="0"/>
              <a:t>Audiologist-a hearing evaluation needed every 3-5 years</a:t>
            </a:r>
          </a:p>
          <a:p>
            <a:pPr fontAlgn="auto">
              <a:spcAft>
                <a:spcPts val="0"/>
              </a:spcAft>
              <a:buFont typeface="Arial"/>
              <a:buChar char="•"/>
              <a:defRPr/>
            </a:pPr>
            <a:r>
              <a:rPr lang="en-US" b="1" dirty="0" smtClean="0"/>
              <a:t>Orthodontist-for dental evaluation-? </a:t>
            </a:r>
            <a:r>
              <a:rPr lang="en-US" b="1" smtClean="0"/>
              <a:t>need </a:t>
            </a:r>
            <a:r>
              <a:rPr lang="en-US" b="1" dirty="0" smtClean="0"/>
              <a:t>for </a:t>
            </a:r>
            <a:r>
              <a:rPr lang="en-US" b="1" dirty="0" err="1" smtClean="0"/>
              <a:t>orthodonture</a:t>
            </a:r>
            <a:endParaRPr lang="en-US" b="1" dirty="0" smtClean="0"/>
          </a:p>
          <a:p>
            <a:pPr fontAlgn="auto">
              <a:spcAft>
                <a:spcPts val="0"/>
              </a:spcAft>
              <a:buFont typeface="Arial"/>
              <a:buChar char="•"/>
              <a:defRPr/>
            </a:pPr>
            <a:r>
              <a:rPr lang="en-US" b="1" dirty="0" smtClean="0"/>
              <a:t>Rheumatologist or orthopedist-for musculoskeletal evaluation and treatment</a:t>
            </a:r>
          </a:p>
          <a:p>
            <a:pPr fontAlgn="auto">
              <a:spcAft>
                <a:spcPts val="0"/>
              </a:spcAft>
              <a:buFont typeface="Arial"/>
              <a:buChar char="•"/>
              <a:defRPr/>
            </a:pPr>
            <a:r>
              <a:rPr lang="en-US" b="1" dirty="0" smtClean="0"/>
              <a:t>Physiatrist-for pain management</a:t>
            </a:r>
            <a:endParaRPr lang="en-US"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ext Placeholder 2"/>
          <p:cNvSpPr>
            <a:spLocks noGrp="1"/>
          </p:cNvSpPr>
          <p:nvPr>
            <p:ph type="body" idx="4294967295"/>
          </p:nvPr>
        </p:nvSpPr>
        <p:spPr>
          <a:xfrm>
            <a:off x="150813" y="2620963"/>
            <a:ext cx="8993187" cy="1785937"/>
          </a:xfrm>
        </p:spPr>
        <p:txBody>
          <a:bodyPr/>
          <a:lstStyle/>
          <a:p>
            <a:pPr>
              <a:buFont typeface="Arial" charset="0"/>
              <a:buNone/>
            </a:pPr>
            <a:r>
              <a:rPr lang="en-US" sz="3600" b="1" smtClean="0"/>
              <a:t>   Percutaneous Autologous Bone Marrow Transplantation to treat Avascular Necrosis of Bone (AVN)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Placeholder 2"/>
          <p:cNvSpPr>
            <a:spLocks noGrp="1"/>
          </p:cNvSpPr>
          <p:nvPr>
            <p:ph type="subTitle" idx="1"/>
          </p:nvPr>
        </p:nvSpPr>
        <p:spPr/>
        <p:txBody>
          <a:bodyPr rtlCol="0">
            <a:normAutofit fontScale="32500" lnSpcReduction="20000"/>
          </a:bodyPr>
          <a:lstStyle/>
          <a:p>
            <a:pPr fontAlgn="auto">
              <a:spcAft>
                <a:spcPts val="0"/>
              </a:spcAft>
              <a:buFont typeface="Arial"/>
              <a:buNone/>
              <a:defRPr/>
            </a:pPr>
            <a:endParaRPr lang="en-US" sz="2800" dirty="0" smtClean="0">
              <a:solidFill>
                <a:schemeClr val="tx1"/>
              </a:solidFill>
            </a:endParaRPr>
          </a:p>
          <a:p>
            <a:pPr fontAlgn="auto">
              <a:spcAft>
                <a:spcPts val="0"/>
              </a:spcAft>
              <a:buFont typeface="Arial"/>
              <a:buNone/>
              <a:defRPr/>
            </a:pPr>
            <a:endParaRPr lang="en-US" sz="7000" dirty="0" smtClean="0">
              <a:solidFill>
                <a:schemeClr val="tx1"/>
              </a:solidFill>
            </a:endParaRPr>
          </a:p>
          <a:p>
            <a:pPr fontAlgn="auto">
              <a:spcAft>
                <a:spcPts val="0"/>
              </a:spcAft>
              <a:buFont typeface="Arial"/>
              <a:buNone/>
              <a:defRPr/>
            </a:pPr>
            <a:r>
              <a:rPr lang="en-US" sz="7000" b="1" dirty="0" err="1" smtClean="0">
                <a:solidFill>
                  <a:schemeClr val="tx1"/>
                </a:solidFill>
              </a:rPr>
              <a:t>Annunen</a:t>
            </a:r>
            <a:r>
              <a:rPr lang="en-US" sz="7000" b="1" dirty="0" smtClean="0">
                <a:solidFill>
                  <a:schemeClr val="tx1"/>
                </a:solidFill>
              </a:rPr>
              <a:t> et al., Am J Med Genet 65:974-983, 1999</a:t>
            </a:r>
          </a:p>
          <a:p>
            <a:pPr fontAlgn="auto">
              <a:spcAft>
                <a:spcPts val="0"/>
              </a:spcAft>
              <a:buFont typeface="Arial"/>
              <a:buNone/>
              <a:defRPr/>
            </a:pPr>
            <a:r>
              <a:rPr lang="en-US" sz="7000" b="1" dirty="0" err="1" smtClean="0">
                <a:solidFill>
                  <a:schemeClr val="tx1"/>
                </a:solidFill>
              </a:rPr>
              <a:t>Majava</a:t>
            </a:r>
            <a:r>
              <a:rPr lang="en-US" sz="7000" b="1" dirty="0" smtClean="0">
                <a:solidFill>
                  <a:schemeClr val="tx1"/>
                </a:solidFill>
              </a:rPr>
              <a:t> et </a:t>
            </a:r>
            <a:r>
              <a:rPr lang="en-US" sz="7000" b="1" dirty="0" err="1" smtClean="0">
                <a:solidFill>
                  <a:schemeClr val="tx1"/>
                </a:solidFill>
              </a:rPr>
              <a:t>al.,Am</a:t>
            </a:r>
            <a:r>
              <a:rPr lang="en-US" sz="7000" b="1" dirty="0" smtClean="0">
                <a:solidFill>
                  <a:schemeClr val="tx1"/>
                </a:solidFill>
              </a:rPr>
              <a:t> J Med Genet Part A 143A:258-264, 2007</a:t>
            </a:r>
          </a:p>
          <a:p>
            <a:pPr fontAlgn="auto">
              <a:spcAft>
                <a:spcPts val="0"/>
              </a:spcAft>
              <a:buFont typeface="Arial"/>
              <a:buNone/>
              <a:defRPr/>
            </a:pPr>
            <a:endParaRPr lang="en-US" sz="2800" dirty="0" smtClean="0">
              <a:solidFill>
                <a:schemeClr val="tx1"/>
              </a:solidFill>
            </a:endParaRPr>
          </a:p>
        </p:txBody>
      </p:sp>
      <p:sp>
        <p:nvSpPr>
          <p:cNvPr id="4" name="Title 3"/>
          <p:cNvSpPr>
            <a:spLocks noGrp="1"/>
          </p:cNvSpPr>
          <p:nvPr>
            <p:ph type="ctrTitle"/>
          </p:nvPr>
        </p:nvSpPr>
        <p:spPr/>
        <p:txBody>
          <a:bodyPr rtlCol="0">
            <a:normAutofit fontScale="90000"/>
          </a:bodyPr>
          <a:lstStyle/>
          <a:p>
            <a:pPr marL="514350" indent="-514350" fontAlgn="auto">
              <a:spcAft>
                <a:spcPts val="0"/>
              </a:spcAft>
              <a:defRPr/>
            </a:pPr>
            <a:r>
              <a:rPr lang="en-US" sz="2800" b="1" dirty="0" smtClean="0"/>
              <a:t>Disorders caused by mutations in COL11A1</a:t>
            </a:r>
            <a:br>
              <a:rPr lang="en-US" sz="2800" b="1" dirty="0" smtClean="0"/>
            </a:br>
            <a:r>
              <a:rPr lang="en-US" sz="2800" b="1" dirty="0" smtClean="0"/>
              <a:t>Stickler S. Type II</a:t>
            </a:r>
            <a:br>
              <a:rPr lang="en-US" sz="2800" b="1" dirty="0" smtClean="0"/>
            </a:br>
            <a:r>
              <a:rPr lang="en-US" sz="2800" b="1" dirty="0" smtClean="0"/>
              <a:t>Marshall /Stickler S.</a:t>
            </a:r>
            <a:br>
              <a:rPr lang="en-US" sz="2800" b="1" dirty="0" smtClean="0"/>
            </a:br>
            <a:r>
              <a:rPr lang="en-US" sz="2800" b="1" dirty="0" smtClean="0"/>
              <a:t>Marshall S.</a:t>
            </a:r>
            <a:endParaRPr lang="en-US" sz="28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itle 6"/>
          <p:cNvSpPr>
            <a:spLocks noGrp="1"/>
          </p:cNvSpPr>
          <p:nvPr>
            <p:ph type="ctrTitle"/>
          </p:nvPr>
        </p:nvSpPr>
        <p:spPr/>
        <p:txBody>
          <a:bodyPr/>
          <a:lstStyle/>
          <a:p>
            <a:r>
              <a:rPr lang="en-US" smtClean="0"/>
              <a:t>Marshall Syndrome</a:t>
            </a:r>
          </a:p>
        </p:txBody>
      </p:sp>
      <p:sp>
        <p:nvSpPr>
          <p:cNvPr id="295938" name="Subtitle 7"/>
          <p:cNvSpPr>
            <a:spLocks noGrp="1"/>
          </p:cNvSpPr>
          <p:nvPr>
            <p:ph type="subTitle" idx="1"/>
          </p:nvPr>
        </p:nvSpPr>
        <p:spPr/>
        <p:txBody>
          <a:bodyPr/>
          <a:lstStyle/>
          <a:p>
            <a:r>
              <a:rPr lang="en-US" b="1" smtClean="0">
                <a:solidFill>
                  <a:schemeClr val="tx1"/>
                </a:solidFill>
              </a:rPr>
              <a:t>Mutations in COL11A1</a:t>
            </a:r>
          </a:p>
          <a:p>
            <a:r>
              <a:rPr lang="en-US" b="1" smtClean="0">
                <a:solidFill>
                  <a:schemeClr val="tx1"/>
                </a:solidFill>
              </a:rPr>
              <a:t>in exons 48-57, </a:t>
            </a:r>
          </a:p>
          <a:p>
            <a:r>
              <a:rPr lang="en-US" b="1" smtClean="0">
                <a:solidFill>
                  <a:schemeClr val="tx1"/>
                </a:solidFill>
              </a:rPr>
              <a:t>“hot spot” in exon 50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itle 3"/>
          <p:cNvSpPr>
            <a:spLocks noGrp="1"/>
          </p:cNvSpPr>
          <p:nvPr>
            <p:ph type="ctrTitle"/>
          </p:nvPr>
        </p:nvSpPr>
        <p:spPr/>
        <p:txBody>
          <a:bodyPr/>
          <a:lstStyle/>
          <a:p>
            <a:r>
              <a:rPr lang="en-US" smtClean="0"/>
              <a:t>Marshall/ Stickler Syndrome</a:t>
            </a:r>
          </a:p>
        </p:txBody>
      </p:sp>
      <p:sp>
        <p:nvSpPr>
          <p:cNvPr id="6" name="Subtitle 5"/>
          <p:cNvSpPr>
            <a:spLocks noGrp="1"/>
          </p:cNvSpPr>
          <p:nvPr>
            <p:ph type="subTitle" idx="1"/>
          </p:nvPr>
        </p:nvSpPr>
        <p:spPr/>
        <p:txBody>
          <a:bodyPr rtlCol="0">
            <a:normAutofit fontScale="77500" lnSpcReduction="20000"/>
          </a:bodyPr>
          <a:lstStyle/>
          <a:p>
            <a:pPr fontAlgn="auto">
              <a:spcAft>
                <a:spcPts val="0"/>
              </a:spcAft>
              <a:buFont typeface="Wingdings" charset="2"/>
              <a:buChar char="§"/>
              <a:defRPr/>
            </a:pPr>
            <a:r>
              <a:rPr lang="en-US" b="1" dirty="0" smtClean="0">
                <a:solidFill>
                  <a:schemeClr val="tx1"/>
                </a:solidFill>
              </a:rPr>
              <a:t>Features of both Marshall and Stickler </a:t>
            </a:r>
            <a:r>
              <a:rPr lang="en-US" b="1" dirty="0" err="1" smtClean="0">
                <a:solidFill>
                  <a:schemeClr val="tx1"/>
                </a:solidFill>
              </a:rPr>
              <a:t>syndromes.Hard</a:t>
            </a:r>
            <a:r>
              <a:rPr lang="en-US" b="1" dirty="0" smtClean="0">
                <a:solidFill>
                  <a:schemeClr val="tx1"/>
                </a:solidFill>
              </a:rPr>
              <a:t> to distinguish between two.</a:t>
            </a:r>
          </a:p>
          <a:p>
            <a:pPr fontAlgn="auto">
              <a:spcAft>
                <a:spcPts val="0"/>
              </a:spcAft>
              <a:buFont typeface="Wingdings" charset="2"/>
              <a:buChar char="§"/>
              <a:defRPr/>
            </a:pPr>
            <a:r>
              <a:rPr lang="en-US" b="1" dirty="0" smtClean="0">
                <a:solidFill>
                  <a:schemeClr val="tx1"/>
                </a:solidFill>
              </a:rPr>
              <a:t>Caused by a mutation in COL11A1- not in the “hot spot” for Marshall S.</a:t>
            </a:r>
          </a:p>
          <a:p>
            <a:pPr fontAlgn="auto">
              <a:spcAft>
                <a:spcPts val="0"/>
              </a:spcAft>
              <a:buFont typeface="Arial"/>
              <a:buNone/>
              <a:defRPr/>
            </a:pPr>
            <a:endParaRPr lang="en-US" dirty="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itle 4"/>
          <p:cNvSpPr>
            <a:spLocks noGrp="1"/>
          </p:cNvSpPr>
          <p:nvPr>
            <p:ph type="ctrTitle"/>
          </p:nvPr>
        </p:nvSpPr>
        <p:spPr/>
        <p:txBody>
          <a:bodyPr/>
          <a:lstStyle/>
          <a:p>
            <a:r>
              <a:rPr lang="en-US" smtClean="0"/>
              <a:t>Stickler Syndrome type ?</a:t>
            </a:r>
          </a:p>
        </p:txBody>
      </p:sp>
      <p:sp>
        <p:nvSpPr>
          <p:cNvPr id="6" name="Subtitle 5"/>
          <p:cNvSpPr>
            <a:spLocks noGrp="1"/>
          </p:cNvSpPr>
          <p:nvPr>
            <p:ph type="subTitle" idx="1"/>
          </p:nvPr>
        </p:nvSpPr>
        <p:spPr/>
        <p:txBody>
          <a:bodyPr rtlCol="0">
            <a:normAutofit fontScale="77500" lnSpcReduction="20000"/>
          </a:bodyPr>
          <a:lstStyle/>
          <a:p>
            <a:pPr fontAlgn="auto">
              <a:spcAft>
                <a:spcPts val="0"/>
              </a:spcAft>
              <a:buFont typeface="Wingdings" charset="2"/>
              <a:buChar char="§"/>
              <a:defRPr/>
            </a:pPr>
            <a:r>
              <a:rPr lang="en-US" b="1" dirty="0" smtClean="0">
                <a:solidFill>
                  <a:schemeClr val="tx1"/>
                </a:solidFill>
              </a:rPr>
              <a:t>Clinical diagnosis of Stickler Syndrome –meet diagnostic criteria for Stickler type I or II</a:t>
            </a:r>
          </a:p>
          <a:p>
            <a:pPr fontAlgn="auto">
              <a:spcAft>
                <a:spcPts val="0"/>
              </a:spcAft>
              <a:buFont typeface="Wingdings" charset="2"/>
              <a:buChar char="§"/>
              <a:defRPr/>
            </a:pPr>
            <a:endParaRPr lang="en-US" b="1" dirty="0" smtClean="0">
              <a:solidFill>
                <a:schemeClr val="tx1"/>
              </a:solidFill>
            </a:endParaRPr>
          </a:p>
          <a:p>
            <a:pPr fontAlgn="auto">
              <a:spcAft>
                <a:spcPts val="0"/>
              </a:spcAft>
              <a:buFont typeface="Wingdings" charset="2"/>
              <a:buChar char="§"/>
              <a:defRPr/>
            </a:pPr>
            <a:r>
              <a:rPr lang="en-US" b="1" dirty="0" smtClean="0">
                <a:solidFill>
                  <a:schemeClr val="tx1"/>
                </a:solidFill>
              </a:rPr>
              <a:t>No mutation found in COL2A1 or COL11A1</a:t>
            </a:r>
            <a:endParaRPr lang="en-US"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p:txBody>
          <a:bodyPr/>
          <a:lstStyle/>
          <a:p>
            <a:r>
              <a:rPr lang="en-US" smtClean="0"/>
              <a:t>Family Screening</a:t>
            </a:r>
          </a:p>
        </p:txBody>
      </p:sp>
      <p:sp>
        <p:nvSpPr>
          <p:cNvPr id="24578" name="Content Placeholder 5"/>
          <p:cNvSpPr>
            <a:spLocks noGrp="1"/>
          </p:cNvSpPr>
          <p:nvPr>
            <p:ph idx="1"/>
          </p:nvPr>
        </p:nvSpPr>
        <p:spPr/>
        <p:txBody>
          <a:bodyPr/>
          <a:lstStyle/>
          <a:p>
            <a:r>
              <a:rPr lang="en-US" smtClean="0"/>
              <a:t>Stickler Syndrome is one disorder where early diagnosis and treatment of eye problems can prevent blindness.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7" name="Picture 4"/>
          <p:cNvPicPr>
            <a:picLocks noChangeAspect="1" noChangeArrowheads="1"/>
          </p:cNvPicPr>
          <p:nvPr/>
        </p:nvPicPr>
        <p:blipFill>
          <a:blip r:embed="rId2"/>
          <a:srcRect/>
          <a:stretch>
            <a:fillRect/>
          </a:stretch>
        </p:blipFill>
        <p:spPr bwMode="auto">
          <a:xfrm>
            <a:off x="457200" y="533400"/>
            <a:ext cx="8229600" cy="555307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               1925-Nov. 5, 2010</a:t>
            </a:r>
            <a:endParaRPr lang="en-US" dirty="0"/>
          </a:p>
        </p:txBody>
      </p:sp>
      <p:sp>
        <p:nvSpPr>
          <p:cNvPr id="307202" name="Text Placeholder 2"/>
          <p:cNvSpPr>
            <a:spLocks noGrp="1"/>
          </p:cNvSpPr>
          <p:nvPr>
            <p:ph type="body" idx="1"/>
          </p:nvPr>
        </p:nvSpPr>
        <p:spPr/>
        <p:txBody>
          <a:bodyPr/>
          <a:lstStyle/>
          <a:p>
            <a:r>
              <a:rPr lang="en-US" sz="6000" smtClean="0">
                <a:solidFill>
                  <a:schemeClr val="tx1"/>
                </a:solidFill>
              </a:rPr>
              <a:t>Gunnar  B. Stickler, M.D.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312738"/>
            <a:ext cx="46038" cy="587376"/>
          </a:xfrm>
        </p:spPr>
        <p:txBody>
          <a:bodyPr rtlCol="0">
            <a:normAutofit fontScale="90000"/>
          </a:bodyPr>
          <a:lstStyle/>
          <a:p>
            <a:pPr fontAlgn="auto">
              <a:spcAft>
                <a:spcPts val="0"/>
              </a:spcAft>
              <a:defRPr/>
            </a:pPr>
            <a:endParaRPr lang="en-US" dirty="0"/>
          </a:p>
        </p:txBody>
      </p:sp>
      <p:sp>
        <p:nvSpPr>
          <p:cNvPr id="308226" name="Rectangle 2"/>
          <p:cNvSpPr>
            <a:spLocks noChangeArrowheads="1"/>
          </p:cNvSpPr>
          <p:nvPr/>
        </p:nvSpPr>
        <p:spPr bwMode="auto">
          <a:xfrm>
            <a:off x="2068513" y="609600"/>
            <a:ext cx="4572000" cy="6248400"/>
          </a:xfrm>
          <a:prstGeom prst="rect">
            <a:avLst/>
          </a:prstGeom>
          <a:noFill/>
          <a:ln w="9525">
            <a:noFill/>
            <a:miter lim="800000"/>
            <a:headEnd/>
            <a:tailEnd/>
          </a:ln>
        </p:spPr>
        <p:txBody>
          <a:bodyPr>
            <a:spAutoFit/>
          </a:bodyPr>
          <a:lstStyle/>
          <a:p>
            <a:r>
              <a:rPr lang="en-US" sz="1600">
                <a:latin typeface="Calibri" pitchFamily="34" charset="0"/>
              </a:rPr>
              <a:t>FREEMAN, Dr. David L. Of Newton, MA, on July 8, 2012. Beloved husband of Dr. Amanda B. Freeman. Devoted father of Joshua, Daniel and his wife Natalie, and Aaron Freeman. Proud grandfather of Gil Parker and Delia Freeman. Loving brother of Joanne Grossman and her husband Marvin, and Judith Freedman and her husband Merton. David was very active at the Social Action Committee at Temple Israel. An accomplished pianist, he played for many charitable causes including nursing homes, Lahey Clinic, and Boston Piano Amateurs Association. He was a trusted and caring physician for many years. David and his beloved wife provided medical care to families needing assistance after natural disasters in Latin America. Services at Temple Shalom Newton MA, on Wednesday, July 11, 2012 at 12 Noon. Following interment, memorial observance will be at David and Amanda's residence until 7pm and will continue Thursday and Friday 4-7 pm. In lieu of flowers, donations in his memory may be made to Rabbi Carl and Barbara Friedman Scholarship Fund, Hebrew College, 160 Herrick Rd., Newton, MA 02459, or Temple Shalom, 175 Temple St., Newton, MA 02465. Brezniak-Rodman Chapel Brezniakrodman.com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rtlCol="0">
            <a:normAutofit fontScale="90000"/>
          </a:bodyPr>
          <a:lstStyle/>
          <a:p>
            <a:pPr fontAlgn="auto">
              <a:spcAft>
                <a:spcPts val="0"/>
              </a:spcAft>
              <a:defRPr/>
            </a:pPr>
            <a:r>
              <a:rPr lang="en-US" sz="4000" b="1" dirty="0"/>
              <a:t>Type II Collagen Present in Cartilage and Vitreous</a:t>
            </a:r>
          </a:p>
        </p:txBody>
      </p:sp>
      <p:sp>
        <p:nvSpPr>
          <p:cNvPr id="24579" name="Rectangle 3"/>
          <p:cNvSpPr>
            <a:spLocks noGrp="1" noChangeArrowheads="1"/>
          </p:cNvSpPr>
          <p:nvPr>
            <p:ph type="body" idx="1"/>
          </p:nvPr>
        </p:nvSpPr>
        <p:spPr>
          <a:xfrm>
            <a:off x="685800" y="2438400"/>
            <a:ext cx="8458200" cy="3200400"/>
          </a:xfrm>
        </p:spPr>
        <p:txBody>
          <a:bodyPr rtlCol="0">
            <a:normAutofit fontScale="92500" lnSpcReduction="20000"/>
          </a:bodyPr>
          <a:lstStyle/>
          <a:p>
            <a:pPr fontAlgn="auto">
              <a:lnSpc>
                <a:spcPct val="90000"/>
              </a:lnSpc>
              <a:spcAft>
                <a:spcPts val="0"/>
              </a:spcAft>
              <a:buFont typeface="Arial"/>
              <a:buChar char="•"/>
              <a:defRPr/>
            </a:pPr>
            <a:r>
              <a:rPr lang="en-US" b="1" dirty="0" smtClean="0"/>
              <a:t>Structural gene for type II collagen: COL2A1</a:t>
            </a:r>
          </a:p>
          <a:p>
            <a:pPr fontAlgn="auto">
              <a:lnSpc>
                <a:spcPct val="90000"/>
              </a:lnSpc>
              <a:spcAft>
                <a:spcPts val="0"/>
              </a:spcAft>
              <a:buFont typeface="Arial"/>
              <a:buChar char="•"/>
              <a:defRPr/>
            </a:pPr>
            <a:r>
              <a:rPr lang="en-US" b="1" dirty="0" smtClean="0"/>
              <a:t>“Candidate gene “ hypothesis (</a:t>
            </a:r>
            <a:r>
              <a:rPr lang="en-US" b="1" dirty="0" err="1" smtClean="0"/>
              <a:t>Gusella</a:t>
            </a:r>
            <a:r>
              <a:rPr lang="en-US" b="1" dirty="0" smtClean="0"/>
              <a:t> et al., 1986) tests whether a mutation in a specific gene  causes a particular hereditary disorder </a:t>
            </a:r>
          </a:p>
          <a:p>
            <a:pPr fontAlgn="auto">
              <a:lnSpc>
                <a:spcPct val="90000"/>
              </a:lnSpc>
              <a:spcAft>
                <a:spcPts val="0"/>
              </a:spcAft>
              <a:buFont typeface="Arial"/>
              <a:buChar char="•"/>
              <a:defRPr/>
            </a:pPr>
            <a:r>
              <a:rPr lang="en-US" b="1" dirty="0" err="1" smtClean="0"/>
              <a:t>Francomano</a:t>
            </a:r>
            <a:r>
              <a:rPr lang="en-US" b="1" dirty="0" smtClean="0"/>
              <a:t> </a:t>
            </a:r>
            <a:r>
              <a:rPr lang="en-US" b="1" dirty="0"/>
              <a:t>CA, </a:t>
            </a:r>
            <a:r>
              <a:rPr lang="en-US" b="1" dirty="0" err="1"/>
              <a:t>Liberfarb</a:t>
            </a:r>
            <a:r>
              <a:rPr lang="en-US" b="1" dirty="0"/>
              <a:t> RM, Hirose T  et al. The Stickler Syndrome: Evidence for Close Linkage to the Structural Gene for Type II Collagen. Genomics. 1987; 1: 293-296</a:t>
            </a:r>
          </a:p>
          <a:p>
            <a:pPr fontAlgn="auto">
              <a:lnSpc>
                <a:spcPct val="90000"/>
              </a:lnSpc>
              <a:spcAft>
                <a:spcPts val="0"/>
              </a:spcAft>
              <a:buFont typeface="Arial"/>
              <a:buChar char="•"/>
              <a:defRPr/>
            </a:pPr>
            <a:endParaRPr lang="en-US" b="1" dirty="0"/>
          </a:p>
          <a:p>
            <a:pPr fontAlgn="auto">
              <a:lnSpc>
                <a:spcPct val="90000"/>
              </a:lnSpc>
              <a:spcAft>
                <a:spcPts val="0"/>
              </a:spcAft>
              <a:buFontTx/>
              <a:buNone/>
              <a:defRPr/>
            </a:pPr>
            <a:endParaRPr lang="en-US" dirty="0"/>
          </a:p>
          <a:p>
            <a:pPr fontAlgn="auto">
              <a:lnSpc>
                <a:spcPct val="90000"/>
              </a:lnSpc>
              <a:spcAft>
                <a:spcPts val="0"/>
              </a:spcAft>
              <a:buFont typeface="Arial"/>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rtlCol="0">
            <a:normAutofit fontScale="90000"/>
          </a:bodyPr>
          <a:lstStyle/>
          <a:p>
            <a:pPr fontAlgn="auto">
              <a:spcAft>
                <a:spcPts val="0"/>
              </a:spcAft>
              <a:defRPr/>
            </a:pPr>
            <a:r>
              <a:rPr lang="en-US" sz="4000" b="1"/>
              <a:t>Mutations identified as causing Stickler Syndrome phenotype</a:t>
            </a:r>
          </a:p>
        </p:txBody>
      </p:sp>
      <p:sp>
        <p:nvSpPr>
          <p:cNvPr id="25603" name="Rectangle 3"/>
          <p:cNvSpPr>
            <a:spLocks noGrp="1" noChangeArrowheads="1"/>
          </p:cNvSpPr>
          <p:nvPr>
            <p:ph type="body" idx="1"/>
          </p:nvPr>
        </p:nvSpPr>
        <p:spPr>
          <a:xfrm>
            <a:off x="1143000" y="2819400"/>
            <a:ext cx="7772400" cy="3429000"/>
          </a:xfrm>
        </p:spPr>
        <p:txBody>
          <a:bodyPr rtlCol="0">
            <a:normAutofit fontScale="92500"/>
          </a:bodyPr>
          <a:lstStyle/>
          <a:p>
            <a:pPr fontAlgn="auto">
              <a:spcAft>
                <a:spcPts val="0"/>
              </a:spcAft>
              <a:buFont typeface="Arial"/>
              <a:buChar char="•"/>
              <a:defRPr/>
            </a:pPr>
            <a:r>
              <a:rPr lang="en-US" b="1" dirty="0"/>
              <a:t>1990, 1991, premature stop </a:t>
            </a:r>
            <a:r>
              <a:rPr lang="en-US" b="1" dirty="0" err="1" smtClean="0"/>
              <a:t>codon</a:t>
            </a:r>
            <a:r>
              <a:rPr lang="en-US" b="1" dirty="0" smtClean="0"/>
              <a:t> (PTC) </a:t>
            </a:r>
            <a:r>
              <a:rPr lang="en-US" b="1" dirty="0"/>
              <a:t>mutation in </a:t>
            </a:r>
            <a:r>
              <a:rPr lang="en-US" b="1" dirty="0" err="1"/>
              <a:t>exon</a:t>
            </a:r>
            <a:r>
              <a:rPr lang="en-US" b="1" dirty="0"/>
              <a:t> 40 of </a:t>
            </a:r>
            <a:r>
              <a:rPr lang="en-US" b="1" i="1" dirty="0"/>
              <a:t>COL2A1 </a:t>
            </a:r>
            <a:r>
              <a:rPr lang="en-US" b="1" dirty="0"/>
              <a:t>identified by Ahmad et al.</a:t>
            </a:r>
          </a:p>
          <a:p>
            <a:pPr fontAlgn="auto">
              <a:spcAft>
                <a:spcPts val="0"/>
              </a:spcAft>
              <a:buFont typeface="Arial"/>
              <a:buChar char="•"/>
              <a:defRPr/>
            </a:pPr>
            <a:r>
              <a:rPr lang="en-US" b="1" dirty="0"/>
              <a:t> Subsequently, mutations - mostly premature stop </a:t>
            </a:r>
            <a:r>
              <a:rPr lang="en-US" b="1" dirty="0" err="1" smtClean="0"/>
              <a:t>codons</a:t>
            </a:r>
            <a:r>
              <a:rPr lang="en-US" b="1" dirty="0" smtClean="0"/>
              <a:t>, but also </a:t>
            </a:r>
            <a:r>
              <a:rPr lang="en-US" b="1" dirty="0" err="1" smtClean="0"/>
              <a:t>missense</a:t>
            </a:r>
            <a:r>
              <a:rPr lang="en-US" b="1" dirty="0" smtClean="0"/>
              <a:t> and splice site mutations- have been </a:t>
            </a:r>
            <a:r>
              <a:rPr lang="en-US" b="1" dirty="0"/>
              <a:t>identified throughout the entire </a:t>
            </a:r>
            <a:r>
              <a:rPr lang="en-US" b="1" i="1" dirty="0"/>
              <a:t>COL2A1</a:t>
            </a:r>
            <a:r>
              <a:rPr lang="en-US" b="1" dirty="0"/>
              <a:t> gene </a:t>
            </a:r>
          </a:p>
          <a:p>
            <a:pPr fontAlgn="auto">
              <a:spcAft>
                <a:spcPts val="0"/>
              </a:spcAft>
              <a:buFont typeface="Arial"/>
              <a:buChar char="•"/>
              <a:defRPr/>
            </a:pP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z="3200" b="1" smtClean="0"/>
              <a:t>Mutation identified in COL2A1 causing phenotype in original Stickler family</a:t>
            </a:r>
          </a:p>
        </p:txBody>
      </p:sp>
      <p:sp>
        <p:nvSpPr>
          <p:cNvPr id="27650" name="Content Placeholder 2"/>
          <p:cNvSpPr>
            <a:spLocks noGrp="1"/>
          </p:cNvSpPr>
          <p:nvPr>
            <p:ph idx="1"/>
          </p:nvPr>
        </p:nvSpPr>
        <p:spPr/>
        <p:txBody>
          <a:bodyPr/>
          <a:lstStyle/>
          <a:p>
            <a:r>
              <a:rPr lang="en-US" b="1" smtClean="0"/>
              <a:t>1996. A single base pair substitution in IVS17 such that the mutant allele utilized a cryptic splice site in exon 18, eliminating 16 bp at the start of exon 18. This frameshift results in a premature termination codon (Williams CJ et al. AM J Med Gen 1996; 63;461-467)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3200" b="1" smtClean="0"/>
              <a:t>Mutation identified in COL2A1 causing phenotype in my first Stickler family</a:t>
            </a:r>
          </a:p>
        </p:txBody>
      </p:sp>
      <p:sp>
        <p:nvSpPr>
          <p:cNvPr id="28674" name="Content Placeholder 2"/>
          <p:cNvSpPr>
            <a:spLocks noGrp="1"/>
          </p:cNvSpPr>
          <p:nvPr>
            <p:ph idx="1"/>
          </p:nvPr>
        </p:nvSpPr>
        <p:spPr/>
        <p:txBody>
          <a:bodyPr/>
          <a:lstStyle/>
          <a:p>
            <a:r>
              <a:rPr lang="en-US" b="1" smtClean="0"/>
              <a:t>December, 2001 in NIH/NIA study: one nucleotide deletion in exon 49 of COL2A1 (c.36696delC) resulting in Stickler phenotype</a:t>
            </a:r>
          </a:p>
        </p:txBody>
      </p:sp>
    </p:spTree>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20105</TotalTime>
  <Words>1629</Words>
  <Application>Microsoft Macintosh PowerPoint</Application>
  <PresentationFormat>On-screen Show (4:3)</PresentationFormat>
  <Paragraphs>244</Paragraphs>
  <Slides>52</Slides>
  <Notes>4</Notes>
  <HiddenSlides>0</HiddenSlides>
  <MMClips>0</MMClips>
  <ScaleCrop>false</ScaleCrop>
  <HeadingPairs>
    <vt:vector size="10" baseType="variant">
      <vt:variant>
        <vt:lpstr>Fonts Used</vt:lpstr>
      </vt:variant>
      <vt:variant>
        <vt:i4>5</vt:i4>
      </vt:variant>
      <vt:variant>
        <vt:lpstr>Design Template</vt:lpstr>
      </vt:variant>
      <vt:variant>
        <vt:i4>1</vt:i4>
      </vt:variant>
      <vt:variant>
        <vt:lpstr>Links</vt:lpstr>
      </vt:variant>
      <vt:variant>
        <vt:i4>1</vt:i4>
      </vt:variant>
      <vt:variant>
        <vt:lpstr>Embedded OLE Servers</vt:lpstr>
      </vt:variant>
      <vt:variant>
        <vt:i4>2</vt:i4>
      </vt:variant>
      <vt:variant>
        <vt:lpstr>Slide Titles</vt:lpstr>
      </vt:variant>
      <vt:variant>
        <vt:i4>52</vt:i4>
      </vt:variant>
    </vt:vector>
  </HeadingPairs>
  <TitlesOfParts>
    <vt:vector size="61" baseType="lpstr">
      <vt:lpstr>Calibri</vt:lpstr>
      <vt:lpstr>Arial</vt:lpstr>
      <vt:lpstr>Wingdings</vt:lpstr>
      <vt:lpstr>Times New Roman</vt:lpstr>
      <vt:lpstr>Comic Sans MS</vt:lpstr>
      <vt:lpstr>Default Theme</vt:lpstr>
      <vt:lpstr>???</vt:lpstr>
      <vt:lpstr>Bitmap Image</vt:lpstr>
      <vt:lpstr>Chart</vt:lpstr>
      <vt:lpstr>         Ruth Liberfarb, M.D., Ph.D. Director, Stickler Syndrome Clinic Mass. General Hospital for Children  16th  American Stickler Syndrome Conference Stickler Syndrome(s) Overview   Stickler Syndrome Clinic July 14, 2012</vt:lpstr>
      <vt:lpstr>STICKLER SYNDROME</vt:lpstr>
      <vt:lpstr>Stickler Syndrome: Clinical Features</vt:lpstr>
      <vt:lpstr>Pedigree of my first Stickler family  Liberfarb RM, Hirose T, and Holmes LB. The Wagner-Stickler syndrome –a genetic study. Birth Defects: Orig Artic Ser. 1979; 15 (5B): 145-154</vt:lpstr>
      <vt:lpstr>Family Screening</vt:lpstr>
      <vt:lpstr>Type II Collagen Present in Cartilage and Vitreous</vt:lpstr>
      <vt:lpstr>Mutations identified as causing Stickler Syndrome phenotype</vt:lpstr>
      <vt:lpstr>Mutation identified in COL2A1 causing phenotype in original Stickler family</vt:lpstr>
      <vt:lpstr>Mutation identified in COL2A1 causing phenotype in my first Stickler family</vt:lpstr>
      <vt:lpstr>STICKLER SYNDROME  GENETIC HETEROGENEITY</vt:lpstr>
      <vt:lpstr>Stickler Syndrome Genetic Heterogeniety, cont’d.</vt:lpstr>
      <vt:lpstr>Mutations in COL2A1 and COL11A1</vt:lpstr>
      <vt:lpstr>NIH/NIA study</vt:lpstr>
      <vt:lpstr>Prevalence of clinical features based on 47 Stickler Syndrome Type I patients from 10 families with defined mutations in COL2A1 evaluated at NIH</vt:lpstr>
      <vt:lpstr>Clinical Features-Ocular</vt:lpstr>
      <vt:lpstr>Slide 16</vt:lpstr>
      <vt:lpstr>Slide 17</vt:lpstr>
      <vt:lpstr>Clinical Features- Ocular </vt:lpstr>
      <vt:lpstr>Slide 19</vt:lpstr>
      <vt:lpstr>Slide 20</vt:lpstr>
      <vt:lpstr>IMPRESSION: HIGH FREQUENCY SENSORINEURAL HEARING LOSS (HFSNHL)</vt:lpstr>
      <vt:lpstr>Slide 22</vt:lpstr>
      <vt:lpstr>Slide 23</vt:lpstr>
      <vt:lpstr>Slide 24</vt:lpstr>
      <vt:lpstr>Slide 25</vt:lpstr>
      <vt:lpstr>Clinical Features-Musculoskeletal and Cardiovascular</vt:lpstr>
      <vt:lpstr>Slide 27</vt:lpstr>
      <vt:lpstr> Clinical Features - Skeletal  </vt:lpstr>
      <vt:lpstr>Slide 29</vt:lpstr>
      <vt:lpstr>Slide 30</vt:lpstr>
      <vt:lpstr>Slide 31</vt:lpstr>
      <vt:lpstr>Slide 32</vt:lpstr>
      <vt:lpstr>Stickler Syndrome: Differential Diagnosis</vt:lpstr>
      <vt:lpstr>Wagner’s Disease</vt:lpstr>
      <vt:lpstr>Marshall Syndrome</vt:lpstr>
      <vt:lpstr>Marfan Syndrome</vt:lpstr>
      <vt:lpstr>Diagnostic Criteria for Types I and II Stickler Syndrome, Rose et al., 2005</vt:lpstr>
      <vt:lpstr>Slide 38</vt:lpstr>
      <vt:lpstr>Diagnostic criteria cont’d</vt:lpstr>
      <vt:lpstr>Stickler Syndrome Clinic</vt:lpstr>
      <vt:lpstr>Stickler Syndrome Clinic </vt:lpstr>
      <vt:lpstr>STICKLER SYNDROME CLINIC  EVALUATION</vt:lpstr>
      <vt:lpstr>Slide 43</vt:lpstr>
      <vt:lpstr>Referrals to specialists</vt:lpstr>
      <vt:lpstr>Slide 45</vt:lpstr>
      <vt:lpstr>Disorders caused by mutations in COL11A1 Stickler S. Type II Marshall /Stickler S. Marshall S.</vt:lpstr>
      <vt:lpstr>Marshall Syndrome</vt:lpstr>
      <vt:lpstr>Marshall/ Stickler Syndrome</vt:lpstr>
      <vt:lpstr>Stickler Syndrome type ?</vt:lpstr>
      <vt:lpstr>Slide 50</vt:lpstr>
      <vt:lpstr>               1925-NOV. 5, 2010</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Ruth Altshuler</dc:creator>
  <cp:lastModifiedBy>Richard Bishop</cp:lastModifiedBy>
  <cp:revision>75</cp:revision>
  <cp:lastPrinted>2012-07-10T11:35:17Z</cp:lastPrinted>
  <dcterms:created xsi:type="dcterms:W3CDTF">2012-07-11T12:38:59Z</dcterms:created>
  <dcterms:modified xsi:type="dcterms:W3CDTF">2012-07-25T01:03:19Z</dcterms:modified>
</cp:coreProperties>
</file>