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theme/themeOverride18.xml" ContentType="application/vnd.openxmlformats-officedocument.themeOverride+xml"/>
  <Override PartName="/ppt/theme/themeOverride2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7" r:id="rId3"/>
    <p:sldId id="298" r:id="rId4"/>
    <p:sldId id="258" r:id="rId5"/>
    <p:sldId id="299" r:id="rId6"/>
    <p:sldId id="300" r:id="rId7"/>
    <p:sldId id="262" r:id="rId8"/>
    <p:sldId id="263" r:id="rId9"/>
    <p:sldId id="26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79" r:id="rId2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18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18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18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18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18" charset="0"/>
        <a:ea typeface="Osaka"/>
        <a:cs typeface="Osaka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" pitchFamily="18" charset="0"/>
        <a:ea typeface="Osaka"/>
        <a:cs typeface="Osaka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" pitchFamily="18" charset="0"/>
        <a:ea typeface="Osaka"/>
        <a:cs typeface="Osaka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" pitchFamily="18" charset="0"/>
        <a:ea typeface="Osaka"/>
        <a:cs typeface="Osaka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" pitchFamily="18" charset="0"/>
        <a:ea typeface="Osaka"/>
        <a:cs typeface="Osak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800040"/>
    <a:srgbClr val="FAFA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3" autoAdjust="0"/>
    <p:restoredTop sz="90929"/>
  </p:normalViewPr>
  <p:slideViewPr>
    <p:cSldViewPr>
      <p:cViewPr varScale="1">
        <p:scale>
          <a:sx n="72" d="100"/>
          <a:sy n="72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B3E8-C01A-41D5-94C0-2889EF1358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ACD6C-2D3C-4B74-9C91-1E359E1159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58939-C702-487E-97C0-F5F90CAABE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FFCDA-910C-4841-9020-372E3AE9F2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D06C8-5151-4F2D-9BB3-5800509331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361F1-9A55-479D-BA73-31018D623A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2F53-93DA-4932-AB88-49F3ED4694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F1E3D-023D-4B8F-8089-C87F3EF3DB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4E41-A0F5-452F-8EA3-665C78B5D4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198E5-2B60-4112-834F-8EF165B05C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92E43-58F2-4FD4-9910-FE61EA48AE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  <a:endParaRPr lang="en-US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 4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 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03122850-674E-4A03-8446-698D39D67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ja-JP" sz="2800" smtClean="0">
                <a:solidFill>
                  <a:srgbClr val="FFFF00"/>
                </a:solidFill>
              </a:rPr>
              <a:t>Tatsuo Hirose, MD</a:t>
            </a:r>
          </a:p>
          <a:p>
            <a:pPr eaLnBrk="1" hangingPunct="1"/>
            <a:r>
              <a:rPr lang="en-US" altLang="ja-JP" sz="2800" smtClean="0">
                <a:solidFill>
                  <a:srgbClr val="FFFF00"/>
                </a:solidFill>
              </a:rPr>
              <a:t>Clinical Professor in Ophthalmology,</a:t>
            </a:r>
          </a:p>
          <a:p>
            <a:pPr eaLnBrk="1" hangingPunct="1"/>
            <a:r>
              <a:rPr lang="en-US" altLang="ja-JP" sz="2800" smtClean="0">
                <a:solidFill>
                  <a:srgbClr val="FFFF00"/>
                </a:solidFill>
              </a:rPr>
              <a:t>Harvard Medical School</a:t>
            </a:r>
          </a:p>
          <a:p>
            <a:pPr eaLnBrk="1" hangingPunct="1"/>
            <a:r>
              <a:rPr lang="en-US" altLang="ja-JP" sz="2800" smtClean="0">
                <a:solidFill>
                  <a:srgbClr val="FFFF00"/>
                </a:solidFill>
              </a:rPr>
              <a:t>Boston</a:t>
            </a:r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17526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tx1"/>
                </a:solidFill>
              </a:rPr>
              <a:t>STICKLER SYNDROME</a:t>
            </a:r>
            <a:br>
              <a:rPr lang="en-US" altLang="ja-JP" smtClean="0">
                <a:solidFill>
                  <a:schemeClr val="tx1"/>
                </a:solidFill>
              </a:rPr>
            </a:br>
            <a:r>
              <a:rPr lang="en-US" altLang="ja-JP" sz="3200" smtClean="0">
                <a:solidFill>
                  <a:schemeClr val="tx1"/>
                </a:solidFill>
              </a:rPr>
              <a:t>(Wagner-Stickler Syndrome)</a:t>
            </a:r>
            <a:br>
              <a:rPr lang="en-US" altLang="ja-JP" sz="3200" smtClean="0">
                <a:solidFill>
                  <a:schemeClr val="tx1"/>
                </a:solidFill>
              </a:rPr>
            </a:br>
            <a:r>
              <a:rPr lang="en-US" altLang="ja-JP" sz="3200" smtClean="0">
                <a:solidFill>
                  <a:schemeClr val="tx1"/>
                </a:solidFill>
              </a:rPr>
              <a:t>Findings of the Retina</a:t>
            </a:r>
            <a:endParaRPr lang="en-US" altLang="ja-JP" smtClean="0">
              <a:solidFill>
                <a:schemeClr val="tx1"/>
              </a:solidFill>
            </a:endParaRPr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>
            <a:off x="-4763" y="2438400"/>
            <a:ext cx="914400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14288" y="685800"/>
            <a:ext cx="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>
            <a:off x="9129713" y="685800"/>
            <a:ext cx="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8475"/>
            <a:ext cx="9144000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914400"/>
            <a:ext cx="32004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11"/>
          <p:cNvSpPr txBox="1">
            <a:spLocks noChangeArrowheads="1"/>
          </p:cNvSpPr>
          <p:nvPr/>
        </p:nvSpPr>
        <p:spPr bwMode="auto">
          <a:xfrm>
            <a:off x="4800600" y="271463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/>
              <a:t>VER</a:t>
            </a:r>
          </a:p>
        </p:txBody>
      </p:sp>
      <p:sp>
        <p:nvSpPr>
          <p:cNvPr id="33795" name="Text Box 12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pic>
        <p:nvPicPr>
          <p:cNvPr id="3379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9188" y="914400"/>
            <a:ext cx="33766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9"/>
          <p:cNvSpPr txBox="1">
            <a:spLocks noChangeArrowheads="1"/>
          </p:cNvSpPr>
          <p:nvPr/>
        </p:nvSpPr>
        <p:spPr bwMode="auto">
          <a:xfrm>
            <a:off x="1066800" y="304800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/>
              <a:t>ERG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7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grpSp>
        <p:nvGrpSpPr>
          <p:cNvPr id="34818" name="Group 21"/>
          <p:cNvGrpSpPr>
            <a:grpSpLocks/>
          </p:cNvGrpSpPr>
          <p:nvPr/>
        </p:nvGrpSpPr>
        <p:grpSpPr bwMode="auto">
          <a:xfrm>
            <a:off x="4876800" y="533400"/>
            <a:ext cx="3581400" cy="3009900"/>
            <a:chOff x="3072" y="336"/>
            <a:chExt cx="2256" cy="1896"/>
          </a:xfrm>
        </p:grpSpPr>
        <p:pic>
          <p:nvPicPr>
            <p:cNvPr id="34821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2" y="1148"/>
              <a:ext cx="225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" y="720"/>
              <a:ext cx="50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3" name="Text Box 14"/>
            <p:cNvSpPr txBox="1">
              <a:spLocks noChangeArrowheads="1"/>
            </p:cNvSpPr>
            <p:nvPr/>
          </p:nvSpPr>
          <p:spPr bwMode="auto">
            <a:xfrm>
              <a:off x="3072" y="336"/>
              <a:ext cx="6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/>
                <a:t>VER</a:t>
              </a:r>
            </a:p>
          </p:txBody>
        </p:sp>
      </p:grpSp>
      <p:pic>
        <p:nvPicPr>
          <p:cNvPr id="3481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371600"/>
            <a:ext cx="37655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15"/>
          <p:cNvSpPr txBox="1">
            <a:spLocks noChangeArrowheads="1"/>
          </p:cNvSpPr>
          <p:nvPr/>
        </p:nvSpPr>
        <p:spPr bwMode="auto">
          <a:xfrm>
            <a:off x="609600" y="514350"/>
            <a:ext cx="371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/>
              <a:t>ERG                     OD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8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pic>
        <p:nvPicPr>
          <p:cNvPr id="3584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54125"/>
            <a:ext cx="3733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752600"/>
            <a:ext cx="35052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2863" y="1066800"/>
            <a:ext cx="7953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4"/>
          <p:cNvSpPr txBox="1">
            <a:spLocks noChangeArrowheads="1"/>
          </p:cNvSpPr>
          <p:nvPr/>
        </p:nvSpPr>
        <p:spPr bwMode="auto">
          <a:xfrm>
            <a:off x="4876800" y="533400"/>
            <a:ext cx="99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/>
              <a:t>VER</a:t>
            </a:r>
          </a:p>
        </p:txBody>
      </p:sp>
      <p:sp>
        <p:nvSpPr>
          <p:cNvPr id="35846" name="Text Box 15"/>
          <p:cNvSpPr txBox="1">
            <a:spLocks noChangeArrowheads="1"/>
          </p:cNvSpPr>
          <p:nvPr/>
        </p:nvSpPr>
        <p:spPr bwMode="auto">
          <a:xfrm>
            <a:off x="609600" y="514350"/>
            <a:ext cx="3649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/>
              <a:t>ERG                     OS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/>
              <a:t>WAGNER</a:t>
            </a:r>
            <a:r>
              <a:rPr lang="ja-JP" altLang="en-US" sz="2800" b="1"/>
              <a:t>’</a:t>
            </a:r>
            <a:r>
              <a:rPr lang="en-US" altLang="ja-JP" sz="2800" b="1"/>
              <a:t>S DISEASE</a:t>
            </a:r>
          </a:p>
        </p:txBody>
      </p:sp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19626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altLang="ja-JP" sz="3200"/>
              <a:t> Focal but extensive involvement of ?outer layer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ja-JP" sz="3200"/>
              <a:t> Macular usually not involved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ja-JP" sz="3200"/>
              <a:t> ERG relatively good although subnormal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ja-JP" sz="3200"/>
              <a:t> EOG normal or abnormal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ja-JP" sz="3200"/>
              <a:t> Dark adaptation may be </a:t>
            </a:r>
            <a:r>
              <a:rPr lang="en-US" altLang="ja-JP" sz="3600"/>
              <a:t>impaired</a:t>
            </a:r>
            <a:endParaRPr lang="en-US" altLang="ja-JP" sz="3200"/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1905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>
            <a:off x="9144000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10"/>
          <p:cNvSpPr>
            <a:spLocks noChangeShapeType="1"/>
          </p:cNvSpPr>
          <p:nvPr/>
        </p:nvSpPr>
        <p:spPr bwMode="auto">
          <a:xfrm>
            <a:off x="0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"/>
            <a:ext cx="914400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9563"/>
            <a:ext cx="9144000" cy="593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673225" y="1368425"/>
            <a:ext cx="57594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ja-JP" sz="4000"/>
              <a:t>Surgical results in </a:t>
            </a:r>
          </a:p>
          <a:p>
            <a:pPr algn="ctr">
              <a:lnSpc>
                <a:spcPct val="140000"/>
              </a:lnSpc>
            </a:pPr>
            <a:r>
              <a:rPr lang="en-US" altLang="ja-JP" sz="4000"/>
              <a:t>retinal detachment in</a:t>
            </a:r>
          </a:p>
          <a:p>
            <a:pPr algn="ctr">
              <a:lnSpc>
                <a:spcPct val="140000"/>
              </a:lnSpc>
            </a:pPr>
            <a:r>
              <a:rPr lang="en-US" altLang="ja-JP" sz="4000"/>
              <a:t>Wagner-Stickler Syndrome</a:t>
            </a:r>
          </a:p>
          <a:p>
            <a:pPr algn="ctr">
              <a:lnSpc>
                <a:spcPct val="140000"/>
              </a:lnSpc>
            </a:pPr>
            <a:r>
              <a:rPr lang="en-US" altLang="ja-JP" sz="4000"/>
              <a:t>84.2%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6002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3200" b="1"/>
              <a:t>RETINAL DETACHMENT IN </a:t>
            </a:r>
          </a:p>
          <a:p>
            <a:pPr algn="ctr"/>
            <a:r>
              <a:rPr lang="en-US" altLang="ja-JP" sz="3200" b="1"/>
              <a:t>WAGNER</a:t>
            </a:r>
            <a:r>
              <a:rPr lang="ja-JP" altLang="en-US" sz="3200" b="1"/>
              <a:t>’</a:t>
            </a:r>
            <a:r>
              <a:rPr lang="en-US" altLang="ja-JP" sz="3200" b="1"/>
              <a:t>S DISEASE</a:t>
            </a:r>
          </a:p>
        </p:txBody>
      </p:sp>
      <p:sp>
        <p:nvSpPr>
          <p:cNvPr id="45058" name="Line 4"/>
          <p:cNvSpPr>
            <a:spLocks noChangeShapeType="1"/>
          </p:cNvSpPr>
          <p:nvPr/>
        </p:nvSpPr>
        <p:spPr bwMode="auto">
          <a:xfrm>
            <a:off x="1905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746125" y="2574925"/>
            <a:ext cx="78311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4000"/>
              <a:t> Poor Prognosis</a:t>
            </a:r>
          </a:p>
          <a:p>
            <a:pPr>
              <a:lnSpc>
                <a:spcPct val="250000"/>
              </a:lnSpc>
              <a:buFontTx/>
              <a:buChar char="•"/>
            </a:pPr>
            <a:r>
              <a:rPr lang="en-US" altLang="ja-JP" sz="4000"/>
              <a:t> 19 of 53 Patients Operated Upon </a:t>
            </a:r>
          </a:p>
          <a:p>
            <a:r>
              <a:rPr lang="en-US" altLang="ja-JP" sz="4000"/>
              <a:t>                           had Lost Fellow Eye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45062" name="Line 9"/>
          <p:cNvSpPr>
            <a:spLocks noChangeShapeType="1"/>
          </p:cNvSpPr>
          <p:nvPr/>
        </p:nvSpPr>
        <p:spPr bwMode="auto">
          <a:xfrm>
            <a:off x="0" y="3810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10"/>
          <p:cNvSpPr>
            <a:spLocks noChangeShapeType="1"/>
          </p:cNvSpPr>
          <p:nvPr/>
        </p:nvSpPr>
        <p:spPr bwMode="auto">
          <a:xfrm>
            <a:off x="9129713" y="3810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/>
              <a:t>HEREDITARY VITREORETINAL DEGENERATIONS</a:t>
            </a:r>
          </a:p>
        </p:txBody>
      </p:sp>
      <p:sp>
        <p:nvSpPr>
          <p:cNvPr id="14338" name="Line 8"/>
          <p:cNvSpPr>
            <a:spLocks noChangeShapeType="1"/>
          </p:cNvSpPr>
          <p:nvPr/>
        </p:nvSpPr>
        <p:spPr bwMode="auto">
          <a:xfrm>
            <a:off x="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Line 9"/>
          <p:cNvSpPr>
            <a:spLocks noChangeShapeType="1"/>
          </p:cNvSpPr>
          <p:nvPr/>
        </p:nvSpPr>
        <p:spPr bwMode="auto">
          <a:xfrm>
            <a:off x="-19050" y="1676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593725" y="2316163"/>
            <a:ext cx="80930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304800" y="1935163"/>
            <a:ext cx="85217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ja-JP" sz="3200"/>
              <a:t> Heredity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ja-JP" sz="3200"/>
              <a:t> Vitreous Degenerations                Membranes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ja-JP" sz="3200"/>
              <a:t> Retinal Degenerations                   Pigmentation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ja-JP" sz="3200"/>
              <a:t> Impaired Retinal Functions          Night Blindness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ja-JP" sz="3200"/>
              <a:t> Retinal Detachment</a:t>
            </a:r>
          </a:p>
        </p:txBody>
      </p:sp>
      <p:sp>
        <p:nvSpPr>
          <p:cNvPr id="14342" name="Line 14"/>
          <p:cNvSpPr>
            <a:spLocks noChangeShapeType="1"/>
          </p:cNvSpPr>
          <p:nvPr/>
        </p:nvSpPr>
        <p:spPr bwMode="auto">
          <a:xfrm>
            <a:off x="4343400" y="3886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15"/>
          <p:cNvSpPr>
            <a:spLocks noChangeShapeType="1"/>
          </p:cNvSpPr>
          <p:nvPr/>
        </p:nvSpPr>
        <p:spPr bwMode="auto">
          <a:xfrm>
            <a:off x="4586288" y="3124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16"/>
          <p:cNvSpPr>
            <a:spLocks noChangeShapeType="1"/>
          </p:cNvSpPr>
          <p:nvPr/>
        </p:nvSpPr>
        <p:spPr bwMode="auto">
          <a:xfrm>
            <a:off x="5181600" y="458628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14346" name="Line 18"/>
          <p:cNvSpPr>
            <a:spLocks noChangeShapeType="1"/>
          </p:cNvSpPr>
          <p:nvPr/>
        </p:nvSpPr>
        <p:spPr bwMode="auto">
          <a:xfrm>
            <a:off x="0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9"/>
          <p:cNvSpPr>
            <a:spLocks noChangeShapeType="1"/>
          </p:cNvSpPr>
          <p:nvPr/>
        </p:nvSpPr>
        <p:spPr bwMode="auto">
          <a:xfrm>
            <a:off x="9129713" y="395288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6002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altLang="ja-JP" sz="2800" b="1"/>
              <a:t>RETINAL DETACHMENT IN WAGNER</a:t>
            </a:r>
            <a:r>
              <a:rPr lang="ja-JP" altLang="en-US" sz="2800" b="1"/>
              <a:t>’</a:t>
            </a:r>
            <a:r>
              <a:rPr lang="en-US" altLang="ja-JP" sz="2800" b="1"/>
              <a:t>S POOR</a:t>
            </a:r>
          </a:p>
          <a:p>
            <a:pPr algn="ctr">
              <a:lnSpc>
                <a:spcPct val="130000"/>
              </a:lnSpc>
            </a:pPr>
            <a:r>
              <a:rPr lang="en-US" altLang="ja-JP" sz="2800" b="1"/>
              <a:t>PROGNOSIS DUE TO:</a:t>
            </a:r>
          </a:p>
        </p:txBody>
      </p:sp>
      <p:sp>
        <p:nvSpPr>
          <p:cNvPr id="46082" name="Line 4"/>
          <p:cNvSpPr>
            <a:spLocks noChangeShapeType="1"/>
          </p:cNvSpPr>
          <p:nvPr/>
        </p:nvSpPr>
        <p:spPr bwMode="auto">
          <a:xfrm>
            <a:off x="1905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41325" y="2057400"/>
            <a:ext cx="6016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Multiple Breaks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Often Large Breaks : Giant Tears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Prominent Vitreous Traction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Liquefied Vitreous    Flowthrough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Sclerotic Vessels    Bleeding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Cataracts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CRA with Poor Response to Rx</a:t>
            </a:r>
          </a:p>
        </p:txBody>
      </p:sp>
      <p:sp>
        <p:nvSpPr>
          <p:cNvPr id="46085" name="Line 7"/>
          <p:cNvSpPr>
            <a:spLocks noChangeShapeType="1"/>
          </p:cNvSpPr>
          <p:nvPr/>
        </p:nvSpPr>
        <p:spPr bwMode="auto">
          <a:xfrm>
            <a:off x="3981450" y="435768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8"/>
          <p:cNvSpPr>
            <a:spLocks noChangeShapeType="1"/>
          </p:cNvSpPr>
          <p:nvPr/>
        </p:nvSpPr>
        <p:spPr bwMode="auto">
          <a:xfrm>
            <a:off x="3690938" y="498157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46088" name="Line 10"/>
          <p:cNvSpPr>
            <a:spLocks noChangeShapeType="1"/>
          </p:cNvSpPr>
          <p:nvPr/>
        </p:nvSpPr>
        <p:spPr bwMode="auto">
          <a:xfrm>
            <a:off x="0" y="3810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9129713" y="3810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3"/>
          <p:cNvSpPr txBox="1">
            <a:spLocks noChangeArrowheads="1"/>
          </p:cNvSpPr>
          <p:nvPr/>
        </p:nvSpPr>
        <p:spPr bwMode="auto">
          <a:xfrm>
            <a:off x="2271713" y="1570038"/>
            <a:ext cx="5008562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4000"/>
              <a:t>Success in Prophylactic</a:t>
            </a:r>
          </a:p>
          <a:p>
            <a:pPr algn="ctr">
              <a:lnSpc>
                <a:spcPct val="130000"/>
              </a:lnSpc>
            </a:pPr>
            <a:r>
              <a:rPr lang="en-US" altLang="ja-JP" sz="4000"/>
              <a:t>Treatment in 39 Eyes</a:t>
            </a:r>
          </a:p>
          <a:p>
            <a:pPr algn="ctr">
              <a:lnSpc>
                <a:spcPct val="130000"/>
              </a:lnSpc>
            </a:pPr>
            <a:r>
              <a:rPr lang="en-US" altLang="ja-JP" sz="4000"/>
              <a:t>100%</a:t>
            </a:r>
          </a:p>
        </p:txBody>
      </p:sp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6002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altLang="ja-JP" sz="2800" b="1"/>
              <a:t>RETINAL DETACHMENT IN </a:t>
            </a:r>
          </a:p>
          <a:p>
            <a:pPr algn="ctr">
              <a:lnSpc>
                <a:spcPct val="140000"/>
              </a:lnSpc>
            </a:pPr>
            <a:r>
              <a:rPr lang="en-US" altLang="ja-JP" sz="2800" b="1"/>
              <a:t>WAGNER</a:t>
            </a:r>
            <a:r>
              <a:rPr lang="ja-JP" altLang="en-US" sz="2800" b="1"/>
              <a:t>’</a:t>
            </a:r>
            <a:r>
              <a:rPr lang="en-US" altLang="ja-JP" sz="2800" b="1"/>
              <a:t>S MANAGEMENT</a:t>
            </a:r>
          </a:p>
        </p:txBody>
      </p:sp>
      <p:sp>
        <p:nvSpPr>
          <p:cNvPr id="48130" name="Line 4"/>
          <p:cNvSpPr>
            <a:spLocks noChangeShapeType="1"/>
          </p:cNvSpPr>
          <p:nvPr/>
        </p:nvSpPr>
        <p:spPr bwMode="auto">
          <a:xfrm>
            <a:off x="1905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381000" y="2057400"/>
            <a:ext cx="5694363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3200"/>
              <a:t> Preoperative - Diagnosis</a:t>
            </a:r>
          </a:p>
          <a:p>
            <a:r>
              <a:rPr lang="en-US" altLang="ja-JP" sz="3200"/>
              <a:t>  Vitreous and Retinal Exam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ja-JP" sz="3200"/>
              <a:t> Surgery</a:t>
            </a:r>
          </a:p>
          <a:p>
            <a:r>
              <a:rPr lang="en-US" altLang="ja-JP" sz="3200"/>
              <a:t>      Prevention of Complications</a:t>
            </a:r>
          </a:p>
          <a:p>
            <a:r>
              <a:rPr lang="en-US" altLang="ja-JP" sz="3200"/>
              <a:t>      Recognition of Complications</a:t>
            </a:r>
          </a:p>
          <a:p>
            <a:r>
              <a:rPr lang="en-US" altLang="ja-JP" sz="3200"/>
              <a:t>      Treatment of Complications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ja-JP" sz="3200"/>
              <a:t> Postoperative</a:t>
            </a:r>
          </a:p>
          <a:p>
            <a:r>
              <a:rPr lang="en-US" altLang="ja-JP" sz="3200"/>
              <a:t>      Close Follow-up</a:t>
            </a:r>
          </a:p>
          <a:p>
            <a:r>
              <a:rPr lang="en-US" altLang="ja-JP" sz="3200"/>
              <a:t>      Fellow Eye</a:t>
            </a:r>
          </a:p>
        </p:txBody>
      </p:sp>
      <p:sp>
        <p:nvSpPr>
          <p:cNvPr id="48133" name="Line 7"/>
          <p:cNvSpPr>
            <a:spLocks noChangeShapeType="1"/>
          </p:cNvSpPr>
          <p:nvPr/>
        </p:nvSpPr>
        <p:spPr bwMode="auto">
          <a:xfrm>
            <a:off x="685800" y="3886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8"/>
          <p:cNvSpPr>
            <a:spLocks noChangeShapeType="1"/>
          </p:cNvSpPr>
          <p:nvPr/>
        </p:nvSpPr>
        <p:spPr bwMode="auto">
          <a:xfrm>
            <a:off x="685800" y="4343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9"/>
          <p:cNvSpPr>
            <a:spLocks noChangeShapeType="1"/>
          </p:cNvSpPr>
          <p:nvPr/>
        </p:nvSpPr>
        <p:spPr bwMode="auto">
          <a:xfrm>
            <a:off x="685800" y="4876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10"/>
          <p:cNvSpPr>
            <a:spLocks noChangeShapeType="1"/>
          </p:cNvSpPr>
          <p:nvPr/>
        </p:nvSpPr>
        <p:spPr bwMode="auto">
          <a:xfrm>
            <a:off x="685800" y="5943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1"/>
          <p:cNvSpPr>
            <a:spLocks noChangeShapeType="1"/>
          </p:cNvSpPr>
          <p:nvPr/>
        </p:nvSpPr>
        <p:spPr bwMode="auto">
          <a:xfrm>
            <a:off x="685800" y="641508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Text Box 12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48139" name="Line 13"/>
          <p:cNvSpPr>
            <a:spLocks noChangeShapeType="1"/>
          </p:cNvSpPr>
          <p:nvPr/>
        </p:nvSpPr>
        <p:spPr bwMode="auto">
          <a:xfrm>
            <a:off x="0" y="3810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14"/>
          <p:cNvSpPr>
            <a:spLocks noChangeShapeType="1"/>
          </p:cNvSpPr>
          <p:nvPr/>
        </p:nvSpPr>
        <p:spPr bwMode="auto">
          <a:xfrm>
            <a:off x="9129713" y="3810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/>
              <a:t>WAGNER</a:t>
            </a:r>
            <a:r>
              <a:rPr lang="ja-JP" altLang="en-US" sz="2800" b="1"/>
              <a:t>’</a:t>
            </a:r>
            <a:r>
              <a:rPr lang="en-US" altLang="ja-JP" sz="2800" b="1"/>
              <a:t>S DISEASE - RECOMMENDATIONS</a:t>
            </a:r>
          </a:p>
        </p:txBody>
      </p:sp>
      <p:sp>
        <p:nvSpPr>
          <p:cNvPr id="49154" name="Line 7"/>
          <p:cNvSpPr>
            <a:spLocks noChangeShapeType="1"/>
          </p:cNvSpPr>
          <p:nvPr/>
        </p:nvSpPr>
        <p:spPr bwMode="auto">
          <a:xfrm>
            <a:off x="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Line 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Text Box 9"/>
          <p:cNvSpPr txBox="1">
            <a:spLocks noChangeArrowheads="1"/>
          </p:cNvSpPr>
          <p:nvPr/>
        </p:nvSpPr>
        <p:spPr bwMode="auto">
          <a:xfrm>
            <a:off x="974725" y="2074863"/>
            <a:ext cx="642143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buFontTx/>
              <a:buChar char="•"/>
            </a:pPr>
            <a:r>
              <a:rPr lang="en-US" altLang="ja-JP" sz="3200"/>
              <a:t> Examine Youngest Family Members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en-US" altLang="ja-JP" sz="3200"/>
              <a:t> Follow Those with Findings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en-US" altLang="ja-JP" sz="3200"/>
              <a:t> Educate Family</a:t>
            </a:r>
          </a:p>
        </p:txBody>
      </p:sp>
      <p:sp>
        <p:nvSpPr>
          <p:cNvPr id="49157" name="Text Box 10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49158" name="Line 11"/>
          <p:cNvSpPr>
            <a:spLocks noChangeShapeType="1"/>
          </p:cNvSpPr>
          <p:nvPr/>
        </p:nvSpPr>
        <p:spPr bwMode="auto">
          <a:xfrm>
            <a:off x="9129713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12"/>
          <p:cNvSpPr>
            <a:spLocks noChangeShapeType="1"/>
          </p:cNvSpPr>
          <p:nvPr/>
        </p:nvSpPr>
        <p:spPr bwMode="auto">
          <a:xfrm>
            <a:off x="0" y="395288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/>
              <a:t>WAGNER</a:t>
            </a:r>
            <a:r>
              <a:rPr lang="ja-JP" altLang="en-US" sz="2800" b="1"/>
              <a:t>’</a:t>
            </a:r>
            <a:r>
              <a:rPr lang="en-US" altLang="ja-JP" sz="2800" b="1"/>
              <a:t>S ORIGINAL DESCRIPTION 1938</a:t>
            </a:r>
          </a:p>
        </p:txBody>
      </p:sp>
      <p:sp>
        <p:nvSpPr>
          <p:cNvPr id="50178" name="Line 4"/>
          <p:cNvSpPr>
            <a:spLocks noChangeShapeType="1"/>
          </p:cNvSpPr>
          <p:nvPr/>
        </p:nvSpPr>
        <p:spPr bwMode="auto">
          <a:xfrm>
            <a:off x="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Line 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533400" y="2209800"/>
            <a:ext cx="8467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altLang="ja-JP" sz="2800"/>
              <a:t> Optically empty vitreous with mobile </a:t>
            </a:r>
            <a:r>
              <a:rPr lang="ja-JP" altLang="en-US" sz="2800"/>
              <a:t>“</a:t>
            </a:r>
            <a:r>
              <a:rPr lang="en-US" altLang="ja-JP" sz="2800"/>
              <a:t>threads</a:t>
            </a:r>
            <a:r>
              <a:rPr lang="ja-JP" altLang="en-US" sz="2800"/>
              <a:t>”</a:t>
            </a:r>
            <a:r>
              <a:rPr lang="en-US" altLang="ja-JP" sz="2800"/>
              <a:t> </a:t>
            </a:r>
          </a:p>
          <a:p>
            <a:pPr>
              <a:lnSpc>
                <a:spcPct val="110000"/>
              </a:lnSpc>
            </a:pPr>
            <a:r>
              <a:rPr lang="en-US" altLang="ja-JP" sz="2800"/>
              <a:t>                                                                    and membranes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ja-JP" sz="2800"/>
              <a:t> Retinal venous constriction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ja-JP" sz="2800"/>
              <a:t> Occasional disc pallor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ja-JP" sz="2800"/>
              <a:t> Foci of choroidal atrophy and retinal pigmentation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ja-JP" sz="2800"/>
              <a:t> Early onset cataracts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ja-JP" sz="2800"/>
              <a:t> Myopia of varying degrees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ja-JP" sz="2800"/>
              <a:t> Constricted visual fields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ja-JP" sz="2800"/>
              <a:t> Not retinal detachment</a:t>
            </a: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76200" y="1752600"/>
            <a:ext cx="602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/>
              <a:t>Hereditary Hyloideoretinal Degeneration</a:t>
            </a: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50183" name="Line 9"/>
          <p:cNvSpPr>
            <a:spLocks noChangeShapeType="1"/>
          </p:cNvSpPr>
          <p:nvPr/>
        </p:nvSpPr>
        <p:spPr bwMode="auto">
          <a:xfrm>
            <a:off x="9129713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0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/>
              <a:t>STICKLER SYNDROME (1965)</a:t>
            </a:r>
          </a:p>
          <a:p>
            <a:pPr algn="ctr">
              <a:lnSpc>
                <a:spcPct val="140000"/>
              </a:lnSpc>
            </a:pPr>
            <a:r>
              <a:rPr lang="en-US" altLang="ja-JP"/>
              <a:t>HEREDITARY PROGRESSIVE ARTHO-OPHTHALMOLOGY</a:t>
            </a:r>
            <a:endParaRPr lang="en-US" altLang="ja-JP" sz="2800" b="1"/>
          </a:p>
        </p:txBody>
      </p:sp>
      <p:sp>
        <p:nvSpPr>
          <p:cNvPr id="51202" name="Line 4"/>
          <p:cNvSpPr>
            <a:spLocks noChangeShapeType="1"/>
          </p:cNvSpPr>
          <p:nvPr/>
        </p:nvSpPr>
        <p:spPr bwMode="auto">
          <a:xfrm>
            <a:off x="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Line 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1001713" y="2590800"/>
            <a:ext cx="60848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3600"/>
              <a:t> Myopia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ja-JP" sz="3600"/>
              <a:t> Presenile Cataract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ja-JP" sz="3600"/>
              <a:t> Vitreous Degeneration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ja-JP" sz="3600"/>
              <a:t> Retinal Pigmentation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ja-JP" sz="3600"/>
              <a:t> Retinal Break and Detachment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51206" name="Line 8"/>
          <p:cNvSpPr>
            <a:spLocks noChangeShapeType="1"/>
          </p:cNvSpPr>
          <p:nvPr/>
        </p:nvSpPr>
        <p:spPr bwMode="auto">
          <a:xfrm>
            <a:off x="9129713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9"/>
          <p:cNvSpPr>
            <a:spLocks noChangeShapeType="1"/>
          </p:cNvSpPr>
          <p:nvPr/>
        </p:nvSpPr>
        <p:spPr bwMode="auto">
          <a:xfrm>
            <a:off x="0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441325" y="1905000"/>
            <a:ext cx="248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/>
              <a:t>Ocular signs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/>
              <a:t>STICKLER SYNDROME</a:t>
            </a:r>
          </a:p>
        </p:txBody>
      </p:sp>
      <p:sp>
        <p:nvSpPr>
          <p:cNvPr id="52226" name="Line 4"/>
          <p:cNvSpPr>
            <a:spLocks noChangeShapeType="1"/>
          </p:cNvSpPr>
          <p:nvPr/>
        </p:nvSpPr>
        <p:spPr bwMode="auto">
          <a:xfrm>
            <a:off x="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Line 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976313" y="2438400"/>
            <a:ext cx="4433887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ja-JP" sz="3600"/>
              <a:t> Midfacial Hypoplasia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600"/>
              <a:t> Small Chin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600"/>
              <a:t> Cleft Palate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600"/>
              <a:t> Abnormal Teeth</a:t>
            </a:r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52230" name="Line 8"/>
          <p:cNvSpPr>
            <a:spLocks noChangeShapeType="1"/>
          </p:cNvSpPr>
          <p:nvPr/>
        </p:nvSpPr>
        <p:spPr bwMode="auto">
          <a:xfrm>
            <a:off x="9129713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>
            <a:off x="0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517525" y="1873250"/>
            <a:ext cx="286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/>
              <a:t>Orofacial Sign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/>
              <a:t>STICKLER SYNDROME</a:t>
            </a:r>
          </a:p>
        </p:txBody>
      </p:sp>
      <p:sp>
        <p:nvSpPr>
          <p:cNvPr id="53250" name="Line 4"/>
          <p:cNvSpPr>
            <a:spLocks noChangeShapeType="1"/>
          </p:cNvSpPr>
          <p:nvPr/>
        </p:nvSpPr>
        <p:spPr bwMode="auto">
          <a:xfrm>
            <a:off x="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Line 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1103313" y="2449513"/>
            <a:ext cx="60658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3200"/>
              <a:t>Joint Hyperextendability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Enlarged Joint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Early Degenerative Arthritis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Hypotenia and Muscle Hypoplasia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Spondyloepiphyseal Dysplasia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441325" y="1827213"/>
            <a:ext cx="474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/>
              <a:t>Musculocutaneous Signs</a:t>
            </a:r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533400" y="568325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/>
              <a:t>Hearing Loss</a:t>
            </a:r>
          </a:p>
        </p:txBody>
      </p:sp>
      <p:sp>
        <p:nvSpPr>
          <p:cNvPr id="53256" name="Line 10"/>
          <p:cNvSpPr>
            <a:spLocks noChangeShapeType="1"/>
          </p:cNvSpPr>
          <p:nvPr/>
        </p:nvSpPr>
        <p:spPr bwMode="auto">
          <a:xfrm>
            <a:off x="9129713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11"/>
          <p:cNvSpPr>
            <a:spLocks noChangeShapeType="1"/>
          </p:cNvSpPr>
          <p:nvPr/>
        </p:nvSpPr>
        <p:spPr bwMode="auto">
          <a:xfrm>
            <a:off x="0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/>
              <a:t>WAGNER</a:t>
            </a:r>
            <a:r>
              <a:rPr lang="ja-JP" altLang="en-US" sz="2800" b="1"/>
              <a:t>’</a:t>
            </a:r>
            <a:r>
              <a:rPr lang="en-US" altLang="ja-JP" sz="2800" b="1"/>
              <a:t>S DISEASE = STICKLER SYNDROME</a:t>
            </a:r>
          </a:p>
        </p:txBody>
      </p:sp>
      <p:sp>
        <p:nvSpPr>
          <p:cNvPr id="54274" name="Line 4"/>
          <p:cNvSpPr>
            <a:spLocks noChangeShapeType="1"/>
          </p:cNvSpPr>
          <p:nvPr/>
        </p:nvSpPr>
        <p:spPr bwMode="auto">
          <a:xfrm>
            <a:off x="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Line 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2057400" y="2460625"/>
            <a:ext cx="50609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3600"/>
              <a:t>HALL                        1974</a:t>
            </a:r>
          </a:p>
          <a:p>
            <a:pPr>
              <a:lnSpc>
                <a:spcPct val="130000"/>
              </a:lnSpc>
            </a:pPr>
            <a:r>
              <a:rPr lang="en-US" altLang="ja-JP" sz="3600"/>
              <a:t>HERMANN              1975</a:t>
            </a:r>
          </a:p>
          <a:p>
            <a:pPr>
              <a:lnSpc>
                <a:spcPct val="130000"/>
              </a:lnSpc>
            </a:pPr>
            <a:r>
              <a:rPr lang="en-US" altLang="ja-JP" sz="3600"/>
              <a:t>KNOBLOCH            1975</a:t>
            </a:r>
          </a:p>
          <a:p>
            <a:pPr>
              <a:lnSpc>
                <a:spcPct val="130000"/>
              </a:lnSpc>
            </a:pPr>
            <a:r>
              <a:rPr lang="en-US" altLang="ja-JP" sz="3600"/>
              <a:t>LIBERFARB            1979</a:t>
            </a: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54278" name="Line 8"/>
          <p:cNvSpPr>
            <a:spLocks noChangeShapeType="1"/>
          </p:cNvSpPr>
          <p:nvPr/>
        </p:nvSpPr>
        <p:spPr bwMode="auto">
          <a:xfrm>
            <a:off x="9129713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9"/>
          <p:cNvSpPr>
            <a:spLocks noChangeShapeType="1"/>
          </p:cNvSpPr>
          <p:nvPr/>
        </p:nvSpPr>
        <p:spPr bwMode="auto">
          <a:xfrm>
            <a:off x="0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8"/>
          <p:cNvSpPr>
            <a:spLocks noChangeArrowheads="1"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/>
              <a:t>HEREDITARY VITREORETINAL DEGENERATIONS</a:t>
            </a:r>
          </a:p>
        </p:txBody>
      </p:sp>
      <p:sp>
        <p:nvSpPr>
          <p:cNvPr id="15362" name="Line 1029"/>
          <p:cNvSpPr>
            <a:spLocks noChangeShapeType="1"/>
          </p:cNvSpPr>
          <p:nvPr/>
        </p:nvSpPr>
        <p:spPr bwMode="auto">
          <a:xfrm>
            <a:off x="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1030"/>
          <p:cNvSpPr>
            <a:spLocks noChangeShapeType="1"/>
          </p:cNvSpPr>
          <p:nvPr/>
        </p:nvSpPr>
        <p:spPr bwMode="auto">
          <a:xfrm>
            <a:off x="-19050" y="1676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1031"/>
          <p:cNvSpPr txBox="1">
            <a:spLocks noChangeArrowheads="1"/>
          </p:cNvSpPr>
          <p:nvPr/>
        </p:nvSpPr>
        <p:spPr bwMode="auto">
          <a:xfrm>
            <a:off x="441325" y="1878013"/>
            <a:ext cx="64674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altLang="ja-JP" sz="3200"/>
              <a:t> Wagner</a:t>
            </a:r>
            <a:r>
              <a:rPr lang="ja-JP" altLang="en-US" sz="3200"/>
              <a:t>’</a:t>
            </a:r>
            <a:r>
              <a:rPr lang="en-US" altLang="ja-JP" sz="3200"/>
              <a:t>s vitreoretinal degeneration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ja-JP" sz="3200"/>
              <a:t> Congenital retinoschisis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ja-JP" sz="3200"/>
              <a:t> Vitreotapetoretinal degeneration </a:t>
            </a:r>
          </a:p>
          <a:p>
            <a:pPr>
              <a:lnSpc>
                <a:spcPct val="120000"/>
              </a:lnSpc>
            </a:pPr>
            <a:r>
              <a:rPr lang="en-US" altLang="ja-JP" sz="3200"/>
              <a:t>     (Goldmann-Favre)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ja-JP" sz="3200"/>
              <a:t> Familial exudative vitreoretinopathy </a:t>
            </a:r>
          </a:p>
          <a:p>
            <a:pPr>
              <a:lnSpc>
                <a:spcPct val="120000"/>
              </a:lnSpc>
            </a:pPr>
            <a:r>
              <a:rPr lang="en-US" altLang="ja-JP" sz="3200"/>
              <a:t>     (Criswick &amp; Schepens)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ja-JP" sz="3200"/>
              <a:t> Snowflake degeneration </a:t>
            </a:r>
          </a:p>
          <a:p>
            <a:pPr>
              <a:lnSpc>
                <a:spcPct val="120000"/>
              </a:lnSpc>
            </a:pPr>
            <a:r>
              <a:rPr lang="en-US" altLang="ja-JP" sz="3200"/>
              <a:t>     (Hirose, Lee, &amp; Schepens)</a:t>
            </a:r>
          </a:p>
        </p:txBody>
      </p:sp>
      <p:sp>
        <p:nvSpPr>
          <p:cNvPr id="15365" name="Text Box 1032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15366" name="Line 1033"/>
          <p:cNvSpPr>
            <a:spLocks noChangeShapeType="1"/>
          </p:cNvSpPr>
          <p:nvPr/>
        </p:nvSpPr>
        <p:spPr bwMode="auto">
          <a:xfrm>
            <a:off x="9129713" y="395288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1034"/>
          <p:cNvSpPr>
            <a:spLocks noChangeShapeType="1"/>
          </p:cNvSpPr>
          <p:nvPr/>
        </p:nvSpPr>
        <p:spPr bwMode="auto">
          <a:xfrm>
            <a:off x="0" y="381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13716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/>
              <a:t>WAGNER</a:t>
            </a:r>
            <a:r>
              <a:rPr lang="ja-JP" altLang="en-US" sz="2800" b="1"/>
              <a:t>’</a:t>
            </a:r>
            <a:r>
              <a:rPr lang="en-US" altLang="ja-JP" sz="2800" b="1"/>
              <a:t>S HEREDITARY </a:t>
            </a:r>
          </a:p>
          <a:p>
            <a:pPr algn="ctr"/>
            <a:r>
              <a:rPr lang="en-US" altLang="ja-JP" sz="2800" b="1"/>
              <a:t>VITREORETINAL DEGENERATION</a:t>
            </a:r>
          </a:p>
        </p:txBody>
      </p:sp>
      <p:sp>
        <p:nvSpPr>
          <p:cNvPr id="16386" name="Line 6"/>
          <p:cNvSpPr>
            <a:spLocks noChangeShapeType="1"/>
          </p:cNvSpPr>
          <p:nvPr/>
        </p:nvSpPr>
        <p:spPr bwMode="auto">
          <a:xfrm>
            <a:off x="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7"/>
          <p:cNvSpPr>
            <a:spLocks noChangeShapeType="1"/>
          </p:cNvSpPr>
          <p:nvPr/>
        </p:nvSpPr>
        <p:spPr bwMode="auto">
          <a:xfrm>
            <a:off x="-19050" y="17526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07975" y="2057400"/>
            <a:ext cx="86074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altLang="ja-JP" sz="3200"/>
              <a:t> Myopia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ja-JP" sz="3200"/>
              <a:t> Cataract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ja-JP" sz="3200"/>
              <a:t> Optically empty vitreous cavity, </a:t>
            </a:r>
          </a:p>
          <a:p>
            <a:pPr>
              <a:lnSpc>
                <a:spcPct val="120000"/>
              </a:lnSpc>
            </a:pPr>
            <a:r>
              <a:rPr lang="en-US" altLang="ja-JP" sz="3200"/>
              <a:t>                                    avascular vitreous membrane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ja-JP" sz="3200"/>
              <a:t> Retinal pigmentation, periphery, </a:t>
            </a:r>
          </a:p>
          <a:p>
            <a:pPr>
              <a:lnSpc>
                <a:spcPct val="120000"/>
              </a:lnSpc>
            </a:pPr>
            <a:r>
              <a:rPr lang="en-US" altLang="ja-JP" sz="3200"/>
              <a:t>                                             along retinal vessels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ja-JP" sz="3200"/>
              <a:t> Narrow sheathed retinal vessels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16390" name="Line 12"/>
          <p:cNvSpPr>
            <a:spLocks noChangeShapeType="1"/>
          </p:cNvSpPr>
          <p:nvPr/>
        </p:nvSpPr>
        <p:spPr bwMode="auto">
          <a:xfrm>
            <a:off x="0" y="381000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13"/>
          <p:cNvSpPr>
            <a:spLocks noChangeShapeType="1"/>
          </p:cNvSpPr>
          <p:nvPr/>
        </p:nvSpPr>
        <p:spPr bwMode="auto">
          <a:xfrm>
            <a:off x="9129713" y="395288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028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  <p:sp>
        <p:nvSpPr>
          <p:cNvPr id="17410" name="Rectangle 1029"/>
          <p:cNvSpPr>
            <a:spLocks noChangeArrowheads="1"/>
          </p:cNvSpPr>
          <p:nvPr/>
        </p:nvSpPr>
        <p:spPr bwMode="auto">
          <a:xfrm>
            <a:off x="0" y="381000"/>
            <a:ext cx="9144000" cy="1371600"/>
          </a:xfrm>
          <a:prstGeom prst="rect">
            <a:avLst/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/>
              <a:t>WAGNER</a:t>
            </a:r>
            <a:r>
              <a:rPr lang="ja-JP" altLang="en-US" sz="2800" b="1"/>
              <a:t>’</a:t>
            </a:r>
            <a:r>
              <a:rPr lang="en-US" altLang="ja-JP" sz="2800" b="1"/>
              <a:t>S HEREDITARY </a:t>
            </a:r>
          </a:p>
          <a:p>
            <a:pPr algn="ctr"/>
            <a:r>
              <a:rPr lang="en-US" altLang="ja-JP" sz="2800" b="1"/>
              <a:t>VITREORETINAL DEGENERATION</a:t>
            </a:r>
          </a:p>
        </p:txBody>
      </p:sp>
      <p:sp>
        <p:nvSpPr>
          <p:cNvPr id="17411" name="Line 1030"/>
          <p:cNvSpPr>
            <a:spLocks noChangeShapeType="1"/>
          </p:cNvSpPr>
          <p:nvPr/>
        </p:nvSpPr>
        <p:spPr bwMode="auto">
          <a:xfrm>
            <a:off x="0" y="3952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1031"/>
          <p:cNvSpPr>
            <a:spLocks noChangeShapeType="1"/>
          </p:cNvSpPr>
          <p:nvPr/>
        </p:nvSpPr>
        <p:spPr bwMode="auto">
          <a:xfrm>
            <a:off x="-19050" y="17526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1032"/>
          <p:cNvSpPr txBox="1">
            <a:spLocks noChangeArrowheads="1"/>
          </p:cNvSpPr>
          <p:nvPr/>
        </p:nvSpPr>
        <p:spPr bwMode="auto">
          <a:xfrm>
            <a:off x="593725" y="1917700"/>
            <a:ext cx="6592888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Retinal detachment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Choroidal atrophy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Subnomal b-wave of ERG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Concentric constriction of visual field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Cleft palate, Facial deformity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ja-JP" sz="3200"/>
              <a:t> Autosomal dominant heredity</a:t>
            </a:r>
          </a:p>
        </p:txBody>
      </p:sp>
      <p:sp>
        <p:nvSpPr>
          <p:cNvPr id="17414" name="Line 1034"/>
          <p:cNvSpPr>
            <a:spLocks noChangeShapeType="1"/>
          </p:cNvSpPr>
          <p:nvPr/>
        </p:nvSpPr>
        <p:spPr bwMode="auto">
          <a:xfrm>
            <a:off x="0" y="381000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1035"/>
          <p:cNvSpPr>
            <a:spLocks noChangeShapeType="1"/>
          </p:cNvSpPr>
          <p:nvPr/>
        </p:nvSpPr>
        <p:spPr bwMode="auto">
          <a:xfrm>
            <a:off x="9129713" y="395288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441325" y="1889125"/>
            <a:ext cx="229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u="sng"/>
              <a:t>Clinical Sciences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048000" y="609600"/>
            <a:ext cx="472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800" i="1"/>
              <a:t>Reprinted from the Archives of Ophthalmology</a:t>
            </a:r>
          </a:p>
          <a:p>
            <a:pPr algn="ctr"/>
            <a:r>
              <a:rPr lang="en-US" altLang="ja-JP" sz="1800" i="1"/>
              <a:t>March 1973, Volume 89</a:t>
            </a:r>
          </a:p>
          <a:p>
            <a:pPr algn="ctr"/>
            <a:r>
              <a:rPr lang="en-US" altLang="ja-JP" sz="1800" i="1"/>
              <a:t>Copyright 1973. American Medical Association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124200" y="2984500"/>
            <a:ext cx="5486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altLang="ja-JP" sz="3600"/>
              <a:t>Wagner</a:t>
            </a:r>
            <a:r>
              <a:rPr lang="ja-JP" altLang="en-US" sz="3600"/>
              <a:t>’</a:t>
            </a:r>
            <a:r>
              <a:rPr lang="en-US" altLang="ja-JP" sz="3600"/>
              <a:t>s Hereditary Vitreoretinal Degeneration and Retinal detachment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4902200" y="4640263"/>
            <a:ext cx="370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800" i="1"/>
              <a:t>Tatsuo Hirose, MD: King Y. Lee, MD:</a:t>
            </a:r>
          </a:p>
          <a:p>
            <a:pPr algn="r"/>
            <a:r>
              <a:rPr lang="en-US" altLang="ja-JP" sz="1800" i="1"/>
              <a:t> and Charles L. Schepens, MD.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</a:rPr>
              <a:t>T. Hirose</a:t>
            </a:r>
          </a:p>
        </p:txBody>
      </p:sp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85800"/>
            <a:ext cx="28194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09600"/>
            <a:ext cx="26670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008438"/>
            <a:ext cx="47815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11"/>
          <p:cNvSpPr>
            <a:spLocks noChangeShapeType="1"/>
          </p:cNvSpPr>
          <p:nvPr/>
        </p:nvSpPr>
        <p:spPr bwMode="auto">
          <a:xfrm>
            <a:off x="2057400" y="6096000"/>
            <a:ext cx="4648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1905000" y="370363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</a:rPr>
              <a:t>C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7675"/>
            <a:ext cx="91440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8001000" y="6370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T. Hirose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新しいプレゼンテーション">
  <a:themeElements>
    <a:clrScheme name="">
      <a:dk1>
        <a:srgbClr val="808080"/>
      </a:dk1>
      <a:lt1>
        <a:srgbClr val="FFFFFF"/>
      </a:lt1>
      <a:dk2>
        <a:srgbClr val="CC66FF"/>
      </a:dk2>
      <a:lt2>
        <a:srgbClr val="000000"/>
      </a:lt2>
      <a:accent1>
        <a:srgbClr val="BBE0E3"/>
      </a:accent1>
      <a:accent2>
        <a:srgbClr val="333399"/>
      </a:accent2>
      <a:accent3>
        <a:srgbClr val="E2B8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BBE0E3"/>
    </a:accent1>
    <a:accent2>
      <a:srgbClr val="333399"/>
    </a:accent2>
    <a:accent3>
      <a:srgbClr val="AAAAAA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BBE0E3"/>
    </a:accent1>
    <a:accent2>
      <a:srgbClr val="333399"/>
    </a:accent2>
    <a:accent3>
      <a:srgbClr val="AAAAAA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BBE0E3"/>
    </a:accent1>
    <a:accent2>
      <a:srgbClr val="333399"/>
    </a:accent2>
    <a:accent3>
      <a:srgbClr val="AAAAAA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BBE0E3"/>
    </a:accent1>
    <a:accent2>
      <a:srgbClr val="333399"/>
    </a:accent2>
    <a:accent3>
      <a:srgbClr val="AAAAAA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BBE0E3"/>
    </a:accent1>
    <a:accent2>
      <a:srgbClr val="333399"/>
    </a:accent2>
    <a:accent3>
      <a:srgbClr val="AAAAAA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BBE0E3"/>
    </a:accent1>
    <a:accent2>
      <a:srgbClr val="333399"/>
    </a:accent2>
    <a:accent3>
      <a:srgbClr val="AAAAAA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BBE0E3"/>
    </a:accent1>
    <a:accent2>
      <a:srgbClr val="333399"/>
    </a:accent2>
    <a:accent3>
      <a:srgbClr val="AAAAAA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333333"/>
    </a:dk2>
    <a:lt2>
      <a:srgbClr val="000000"/>
    </a:lt2>
    <a:accent1>
      <a:srgbClr val="BBE0E3"/>
    </a:accent1>
    <a:accent2>
      <a:srgbClr val="333399"/>
    </a:accent2>
    <a:accent3>
      <a:srgbClr val="ADADAD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80"/>
    </a:dk2>
    <a:lt2>
      <a:srgbClr val="000000"/>
    </a:lt2>
    <a:accent1>
      <a:srgbClr val="BBE0E3"/>
    </a:accent1>
    <a:accent2>
      <a:srgbClr val="333399"/>
    </a:accent2>
    <a:accent3>
      <a:srgbClr val="AAAAC0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E6E6E6"/>
    </a:dk2>
    <a:lt2>
      <a:srgbClr val="000000"/>
    </a:lt2>
    <a:accent1>
      <a:srgbClr val="BBE0E3"/>
    </a:accent1>
    <a:accent2>
      <a:srgbClr val="333399"/>
    </a:accent2>
    <a:accent3>
      <a:srgbClr val="F0F0F0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BBE0E3"/>
    </a:accent1>
    <a:accent2>
      <a:srgbClr val="333399"/>
    </a:accent2>
    <a:accent3>
      <a:srgbClr val="AAAAAA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BBE0E3"/>
    </a:accent1>
    <a:accent2>
      <a:srgbClr val="333399"/>
    </a:accent2>
    <a:accent3>
      <a:srgbClr val="AAAAAA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461</Words>
  <Application>Microsoft Macintosh PowerPoint</Application>
  <PresentationFormat>On-screen Show (4:3)</PresentationFormat>
  <Paragraphs>159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</vt:lpstr>
      <vt:lpstr>Osaka</vt:lpstr>
      <vt:lpstr>Arial</vt:lpstr>
      <vt:lpstr>Calibri</vt:lpstr>
      <vt:lpstr>ＭＳ Ｐゴシック</vt:lpstr>
      <vt:lpstr>新しいプレゼンテーション</vt:lpstr>
      <vt:lpstr>STICKLER SYNDROME (Wagner-Stickler Syndrome) Findings of the Retina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熊大眼科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STICKLER SYNDROME (Wager-Stickler Syndrome) Findings of Retina</dc:title>
  <dc:creator>awai nanako</dc:creator>
  <cp:lastModifiedBy>Richard Bishop</cp:lastModifiedBy>
  <cp:revision>27</cp:revision>
  <dcterms:created xsi:type="dcterms:W3CDTF">1970-03-21T17:32:52Z</dcterms:created>
  <dcterms:modified xsi:type="dcterms:W3CDTF">2012-09-13T19:34:13Z</dcterms:modified>
</cp:coreProperties>
</file>