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76" r:id="rId5"/>
    <p:sldId id="281" r:id="rId6"/>
    <p:sldId id="282" r:id="rId7"/>
    <p:sldId id="329" r:id="rId8"/>
    <p:sldId id="330" r:id="rId9"/>
    <p:sldId id="283" r:id="rId10"/>
    <p:sldId id="273" r:id="rId11"/>
    <p:sldId id="284" r:id="rId12"/>
    <p:sldId id="285" r:id="rId13"/>
    <p:sldId id="286" r:id="rId14"/>
    <p:sldId id="287" r:id="rId15"/>
    <p:sldId id="288" r:id="rId16"/>
    <p:sldId id="320" r:id="rId17"/>
    <p:sldId id="321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1" r:id="rId28"/>
    <p:sldId id="267" r:id="rId29"/>
    <p:sldId id="268" r:id="rId30"/>
    <p:sldId id="305" r:id="rId31"/>
    <p:sldId id="319" r:id="rId32"/>
    <p:sldId id="304" r:id="rId33"/>
    <p:sldId id="331" r:id="rId34"/>
    <p:sldId id="280" r:id="rId35"/>
    <p:sldId id="306" r:id="rId36"/>
    <p:sldId id="307" r:id="rId37"/>
    <p:sldId id="316" r:id="rId38"/>
    <p:sldId id="317" r:id="rId39"/>
    <p:sldId id="277" r:id="rId40"/>
    <p:sldId id="318" r:id="rId41"/>
    <p:sldId id="275" r:id="rId4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68" autoAdjust="0"/>
    <p:restoredTop sz="95486" autoAdjust="0"/>
  </p:normalViewPr>
  <p:slideViewPr>
    <p:cSldViewPr snapToGrid="0" snapToObjects="1">
      <p:cViewPr>
        <p:scale>
          <a:sx n="100" d="100"/>
          <a:sy n="100" d="100"/>
        </p:scale>
        <p:origin x="-832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869E0E-C624-4236-9171-B9544E98BF15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13EAC1-ACF9-4051-8966-E1863FD2DA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1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DBBC76-558F-4C30-8E3D-C30FE0754D26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79BDCB-4D8C-4543-816C-495CA0877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7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3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5636B-922A-4DE7-A5BC-756B348738A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 7,000 types of Rare Diseases</a:t>
            </a:r>
          </a:p>
          <a:p>
            <a:r>
              <a:rPr lang="en-US" dirty="0" smtClean="0"/>
              <a:t>Affect 30 million Americans, ~1 in 10 </a:t>
            </a:r>
          </a:p>
          <a:p>
            <a:r>
              <a:rPr lang="en-US" dirty="0" smtClean="0"/>
              <a:t>80% of rare diseases are genetic in origin </a:t>
            </a:r>
          </a:p>
          <a:p>
            <a:r>
              <a:rPr lang="en-US" dirty="0" smtClean="0"/>
              <a:t>75% of rare diseases affect children</a:t>
            </a:r>
          </a:p>
          <a:p>
            <a:r>
              <a:rPr lang="en-US" dirty="0" smtClean="0"/>
              <a:t>30% of children with rare diseases will not live to see their 5</a:t>
            </a:r>
            <a:r>
              <a:rPr lang="en-US" baseline="30000" dirty="0" smtClean="0"/>
              <a:t>th</a:t>
            </a:r>
            <a:r>
              <a:rPr lang="en-US" dirty="0" smtClean="0"/>
              <a:t> birthday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C518-C7AC-48E9-B00C-17D4E40525BE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C518-C7AC-48E9-B00C-17D4E40525BE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C518-C7AC-48E9-B00C-17D4E40525BE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51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3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81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64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93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1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5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83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FC718A-E86D-42D9-9188-A833FDD20575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7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9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9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6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85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3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1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top 50 largest non-for-profit</a:t>
            </a:r>
            <a:r>
              <a:rPr lang="en-US" baseline="0" dirty="0" smtClean="0"/>
              <a:t> healthcare organization (revenue)</a:t>
            </a:r>
          </a:p>
          <a:p>
            <a:r>
              <a:rPr lang="en-US" baseline="0" dirty="0" smtClean="0"/>
              <a:t>Largest rural health care system in the US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Service area equates the first largest state in the 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3.2 billion operatin</a:t>
            </a:r>
            <a:r>
              <a:rPr lang="en-US" baseline="0" dirty="0" smtClean="0"/>
              <a:t>g budget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Largest rural healthcare 501©3 non-profit organization in the 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2007 Mr. Sanford donated 400 million dollars to Sanford 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2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67584-A291-43A7-8873-B08A12CA4DDA}" type="slidenum">
              <a:rPr lang="en-US"/>
              <a:pPr/>
              <a:t>7</a:t>
            </a:fld>
            <a:endParaRPr 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5800"/>
            <a:ext cx="4673600" cy="3505200"/>
          </a:xfrm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219" y="4420044"/>
            <a:ext cx="5124086" cy="4191091"/>
          </a:xfrm>
        </p:spPr>
        <p:txBody>
          <a:bodyPr/>
          <a:lstStyle/>
          <a:p>
            <a:pPr defTabSz="916163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CoRDS</a:t>
            </a:r>
            <a:r>
              <a:rPr lang="en-US" dirty="0" smtClean="0"/>
              <a:t> is a</a:t>
            </a:r>
            <a:r>
              <a:rPr lang="en-US" baseline="0" dirty="0" smtClean="0"/>
              <a:t> research study with human subjects oversight from Sanford Health IRB</a:t>
            </a:r>
            <a:endParaRPr lang="en-US" dirty="0" smtClean="0"/>
          </a:p>
          <a:p>
            <a:r>
              <a:rPr lang="en-US" dirty="0" smtClean="0"/>
              <a:t>Talk about Unmet Need</a:t>
            </a:r>
          </a:p>
          <a:p>
            <a:r>
              <a:rPr lang="en-US" dirty="0" smtClean="0"/>
              <a:t>Mission</a:t>
            </a:r>
            <a:endParaRPr lang="en-US" baseline="0" dirty="0" smtClean="0"/>
          </a:p>
          <a:p>
            <a:r>
              <a:rPr lang="en-US" baseline="0" dirty="0" smtClean="0"/>
              <a:t>Goals</a:t>
            </a:r>
          </a:p>
          <a:p>
            <a:r>
              <a:rPr lang="en-US" baseline="0" dirty="0" smtClean="0"/>
              <a:t>Very low number of patient advocacy groups that have a rare disease registry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2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FTES</a:t>
            </a:r>
          </a:p>
          <a:p>
            <a:r>
              <a:rPr lang="en-US" dirty="0" smtClean="0"/>
              <a:t>Other Supports</a:t>
            </a:r>
            <a:r>
              <a:rPr lang="en-US" baseline="0" dirty="0" smtClean="0"/>
              <a:t> built in through health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70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9A864-E416-7144-B9AE-5A31556A540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4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BDCB-4D8C-4543-816C-495CA087784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CCA8F-4C29-A244-824A-428E26DCA6DC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A741-594E-3B47-ABC7-90B2A81D4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hyperlink" Target="http://www.springerlink.com/content/978-90-481-9484-1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2.png"/><Relationship Id="rId21" Type="http://schemas.openxmlformats.org/officeDocument/2006/relationships/image" Target="../media/image33.jpeg"/><Relationship Id="rId22" Type="http://schemas.openxmlformats.org/officeDocument/2006/relationships/hyperlink" Target="http://www.behcets.com/site/pp.asp?c=bhJIJSOCJrH&amp;b=260521" TargetMode="External"/><Relationship Id="rId23" Type="http://schemas.openxmlformats.org/officeDocument/2006/relationships/image" Target="../media/image34.jpeg"/><Relationship Id="rId24" Type="http://schemas.openxmlformats.org/officeDocument/2006/relationships/image" Target="../media/image35.jpeg"/><Relationship Id="rId25" Type="http://schemas.openxmlformats.org/officeDocument/2006/relationships/image" Target="../media/image36.jpg"/><Relationship Id="rId26" Type="http://schemas.openxmlformats.org/officeDocument/2006/relationships/image" Target="../media/image37.jpg"/><Relationship Id="rId27" Type="http://schemas.openxmlformats.org/officeDocument/2006/relationships/image" Target="../media/image38.jpg"/><Relationship Id="rId28" Type="http://schemas.openxmlformats.org/officeDocument/2006/relationships/image" Target="../media/image39.gif"/><Relationship Id="rId29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11qusa.org/" TargetMode="External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jpg"/><Relationship Id="rId9" Type="http://schemas.openxmlformats.org/officeDocument/2006/relationships/image" Target="../media/image25.jpeg"/><Relationship Id="rId6" Type="http://schemas.openxmlformats.org/officeDocument/2006/relationships/hyperlink" Target="http://www.mowatwilson.org/" TargetMode="External"/><Relationship Id="rId7" Type="http://schemas.openxmlformats.org/officeDocument/2006/relationships/image" Target="../media/image24.png"/><Relationship Id="rId8" Type="http://schemas.openxmlformats.org/officeDocument/2006/relationships/hyperlink" Target="http://www.teamsanfilippo.org/index.php?option=com_content&amp;view=article&amp;id=5&amp;Itemid=38" TargetMode="External"/><Relationship Id="rId33" Type="http://schemas.openxmlformats.org/officeDocument/2006/relationships/image" Target="../media/image3.png"/><Relationship Id="rId10" Type="http://schemas.openxmlformats.org/officeDocument/2006/relationships/hyperlink" Target="http://www.sanfordhealth.org/Locations/MedicalCenters/SanfordChildrensHospital/siouxfalls" TargetMode="External"/><Relationship Id="rId11" Type="http://schemas.openxmlformats.org/officeDocument/2006/relationships/image" Target="../media/image26.jpeg"/><Relationship Id="rId12" Type="http://schemas.openxmlformats.org/officeDocument/2006/relationships/hyperlink" Target="http://www.averysangels.org/" TargetMode="External"/><Relationship Id="rId13" Type="http://schemas.openxmlformats.org/officeDocument/2006/relationships/image" Target="../media/image27.jpeg"/><Relationship Id="rId14" Type="http://schemas.openxmlformats.org/officeDocument/2006/relationships/hyperlink" Target="http://www.justbreathefoundation.org/" TargetMode="External"/><Relationship Id="rId15" Type="http://schemas.openxmlformats.org/officeDocument/2006/relationships/image" Target="../media/image28.png"/><Relationship Id="rId16" Type="http://schemas.openxmlformats.org/officeDocument/2006/relationships/hyperlink" Target="http://xlhnetwork.org/" TargetMode="External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searchconnect.sanfordresearch.org:8443/velos/jsp/patientlogin.jsp" TargetMode="External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fordresearch.org/cords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833" y="2822886"/>
            <a:ext cx="8607067" cy="12493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Coordination of Rare Diseases at Sanford (</a:t>
            </a:r>
            <a:r>
              <a:rPr lang="en-US" sz="4000" b="1" dirty="0" err="1" smtClean="0"/>
              <a:t>CoRDS</a:t>
            </a:r>
            <a:r>
              <a:rPr lang="en-US" sz="4000" b="1" dirty="0" smtClean="0"/>
              <a:t>)</a:t>
            </a:r>
            <a:r>
              <a:rPr lang="en-US" sz="4000" b="1" dirty="0"/>
              <a:t>: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2800" dirty="0" smtClean="0"/>
              <a:t>an international patient registry at Sanford Research</a:t>
            </a:r>
            <a:endParaRPr lang="en-US" sz="2800" dirty="0"/>
          </a:p>
        </p:txBody>
      </p:sp>
      <p:pic>
        <p:nvPicPr>
          <p:cNvPr id="7" name="Picture 6" descr="CoRD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381500"/>
            <a:ext cx="2019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Liz Wheeler</a:t>
            </a:r>
          </a:p>
          <a:p>
            <a:r>
              <a:rPr lang="en-US" dirty="0" smtClean="0"/>
              <a:t>SIP Annual Meeting</a:t>
            </a:r>
            <a:endParaRPr lang="en-US" dirty="0" smtClean="0"/>
          </a:p>
          <a:p>
            <a:r>
              <a:rPr lang="en-US" dirty="0" smtClean="0"/>
              <a:t>July 11, </a:t>
            </a:r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7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94" y="241300"/>
            <a:ext cx="7297411" cy="93689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CoRDS Scientific Advisory Board (SAB)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3-06-17 at 9.25.0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t="45588" r="56919" b="42460"/>
          <a:stretch/>
        </p:blipFill>
        <p:spPr>
          <a:xfrm>
            <a:off x="4343400" y="1013533"/>
            <a:ext cx="928935" cy="11650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19200" y="1178198"/>
            <a:ext cx="7467600" cy="4430018"/>
            <a:chOff x="1143000" y="990600"/>
            <a:chExt cx="7467600" cy="4430018"/>
          </a:xfrm>
        </p:grpSpPr>
        <p:sp>
          <p:nvSpPr>
            <p:cNvPr id="5" name="TextBox 4"/>
            <p:cNvSpPr txBox="1"/>
            <p:nvPr/>
          </p:nvSpPr>
          <p:spPr>
            <a:xfrm>
              <a:off x="1143000" y="1066800"/>
              <a:ext cx="3001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Michelle Baack, MD, Neonatologist, Sanford Health</a:t>
              </a:r>
              <a:r>
                <a:rPr lang="en-US" sz="1600" dirty="0" smtClean="0"/>
                <a:t>; Associate  </a:t>
              </a:r>
              <a:r>
                <a:rPr lang="en-US" sz="1600" dirty="0"/>
                <a:t>Scientist, </a:t>
              </a:r>
              <a:r>
                <a:rPr lang="en-US" sz="1600" dirty="0" smtClean="0"/>
                <a:t>SCHRC</a:t>
              </a:r>
              <a:endParaRPr lang="en-US" sz="1600" dirty="0"/>
            </a:p>
          </p:txBody>
        </p:sp>
        <p:pic>
          <p:nvPicPr>
            <p:cNvPr id="7" name="Picture 6" descr="Screen Shot 2013-06-17 at 9.25.03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1" t="69176" r="55721" b="6914"/>
            <a:stretch/>
          </p:blipFill>
          <p:spPr>
            <a:xfrm>
              <a:off x="4191000" y="3048000"/>
              <a:ext cx="1125745" cy="23008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43000" y="4343400"/>
              <a:ext cx="33040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Michael Kruer, MD, </a:t>
              </a:r>
              <a:endParaRPr lang="en-US" sz="1600" dirty="0" smtClean="0"/>
            </a:p>
            <a:p>
              <a:r>
                <a:rPr lang="en-US" sz="1600" dirty="0" smtClean="0"/>
                <a:t>Pediatric </a:t>
              </a:r>
              <a:r>
                <a:rPr lang="en-US" sz="1600" dirty="0"/>
                <a:t>Neurologist, </a:t>
              </a:r>
              <a:r>
                <a:rPr lang="en-US" sz="1600" dirty="0" smtClean="0"/>
                <a:t>Sanford </a:t>
              </a:r>
              <a:r>
                <a:rPr lang="en-US" sz="1600" dirty="0"/>
                <a:t>Health; </a:t>
              </a:r>
              <a:r>
                <a:rPr lang="en-US" sz="1600" dirty="0" smtClean="0"/>
                <a:t>Associate </a:t>
              </a:r>
              <a:r>
                <a:rPr lang="en-US" sz="1600" dirty="0"/>
                <a:t>Scientist, </a:t>
              </a:r>
              <a:r>
                <a:rPr lang="en-US" sz="1600" dirty="0" smtClean="0"/>
                <a:t>SCHRC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0200" y="990600"/>
              <a:ext cx="31521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Angela Myers, MD, </a:t>
              </a:r>
              <a:endParaRPr lang="en-US" sz="1600" dirty="0" smtClean="0"/>
            </a:p>
            <a:p>
              <a:r>
                <a:rPr lang="en-US" sz="1600" dirty="0" smtClean="0"/>
                <a:t>Pediatric </a:t>
              </a:r>
              <a:r>
                <a:rPr lang="en-US" sz="1600" dirty="0"/>
                <a:t>Geneticist, </a:t>
              </a:r>
              <a:endParaRPr lang="en-US" sz="1600" dirty="0" smtClean="0"/>
            </a:p>
            <a:p>
              <a:r>
                <a:rPr lang="en-US" sz="1600" dirty="0" smtClean="0"/>
                <a:t>Sanford </a:t>
              </a:r>
              <a:r>
                <a:rPr lang="en-US" sz="1600" dirty="0"/>
                <a:t>Health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10200" y="1981200"/>
              <a:ext cx="3200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David Pearce, PhD, </a:t>
              </a:r>
              <a:endParaRPr lang="en-US" sz="1600" dirty="0" smtClean="0"/>
            </a:p>
            <a:p>
              <a:r>
                <a:rPr lang="en-US" sz="1600" dirty="0" smtClean="0"/>
                <a:t>Sr Scientist </a:t>
              </a:r>
              <a:r>
                <a:rPr lang="en-US" sz="1600" dirty="0"/>
                <a:t>&amp; </a:t>
              </a:r>
              <a:r>
                <a:rPr lang="en-US" sz="1600" dirty="0" smtClean="0"/>
                <a:t>Director SCHRC</a:t>
              </a:r>
            </a:p>
            <a:p>
              <a:r>
                <a:rPr lang="en-US" sz="1600" dirty="0" smtClean="0"/>
                <a:t>VP, Sanford</a:t>
              </a:r>
              <a:r>
                <a:rPr lang="en-US" sz="1600" dirty="0"/>
                <a:t> </a:t>
              </a:r>
              <a:r>
                <a:rPr lang="en-US" sz="1600" dirty="0" smtClean="0"/>
                <a:t>Research</a:t>
              </a:r>
            </a:p>
            <a:p>
              <a:r>
                <a:rPr lang="en-US" sz="1600" dirty="0" smtClean="0"/>
                <a:t>COO of Research, Sanford Health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3200400"/>
              <a:ext cx="267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Kyle Roux, PhD</a:t>
              </a:r>
              <a:r>
                <a:rPr lang="en-US" sz="1600" dirty="0" smtClean="0"/>
                <a:t>, </a:t>
              </a:r>
            </a:p>
            <a:p>
              <a:r>
                <a:rPr lang="en-US" sz="1600" dirty="0" smtClean="0"/>
                <a:t>Scientist</a:t>
              </a:r>
              <a:r>
                <a:rPr lang="en-US" sz="1600" dirty="0"/>
                <a:t>, </a:t>
              </a:r>
              <a:r>
                <a:rPr lang="en-US" sz="1600" dirty="0" smtClean="0"/>
                <a:t>SCHRC, Sanford Research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0200" y="4419600"/>
              <a:ext cx="31521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Verle Valentine, </a:t>
              </a:r>
              <a:r>
                <a:rPr lang="en-US" sz="1600" dirty="0" smtClean="0"/>
                <a:t>MD</a:t>
              </a:r>
              <a:endParaRPr lang="en-US" sz="1600" dirty="0"/>
            </a:p>
            <a:p>
              <a:r>
                <a:rPr lang="en-US" sz="1600" dirty="0" smtClean="0"/>
                <a:t>Orthopedic &amp; Sports </a:t>
              </a:r>
              <a:r>
                <a:rPr lang="en-US" sz="1600" dirty="0"/>
                <a:t>Medicine, Sanford </a:t>
              </a:r>
              <a:r>
                <a:rPr lang="en-US" sz="1600" dirty="0" smtClean="0"/>
                <a:t>Health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3000" y="3429000"/>
              <a:ext cx="300104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Sarah Jones, MD</a:t>
              </a:r>
            </a:p>
            <a:p>
              <a:r>
                <a:rPr lang="en-US" sz="1600" dirty="0" smtClean="0"/>
                <a:t>Pediatric Surgeon, Sanford Health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43000" y="2286000"/>
              <a:ext cx="3124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Liz Wheeler, Director, </a:t>
              </a:r>
              <a:r>
                <a:rPr lang="en-US" sz="1600" dirty="0" err="1" smtClean="0"/>
                <a:t>CoRDS</a:t>
              </a:r>
              <a:r>
                <a:rPr lang="en-US" sz="1600" dirty="0" smtClean="0"/>
                <a:t>, Sanford Research</a:t>
              </a:r>
              <a:endParaRPr lang="en-US" sz="1600" dirty="0"/>
            </a:p>
          </p:txBody>
        </p:sp>
        <p:pic>
          <p:nvPicPr>
            <p:cNvPr id="17" name="Picture 16" descr="Pearce, D MUG-0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981200"/>
              <a:ext cx="844611" cy="105576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39546" y="1061928"/>
            <a:ext cx="979654" cy="4376267"/>
            <a:chOff x="76200" y="914400"/>
            <a:chExt cx="979654" cy="4376267"/>
          </a:xfrm>
        </p:grpSpPr>
        <p:pic>
          <p:nvPicPr>
            <p:cNvPr id="3" name="Picture 2" descr="Screen Shot 2013-06-17 at 9.25.03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3" t="10235" r="55984" b="77784"/>
            <a:stretch/>
          </p:blipFill>
          <p:spPr>
            <a:xfrm>
              <a:off x="76200" y="914400"/>
              <a:ext cx="979654" cy="1087795"/>
            </a:xfrm>
            <a:prstGeom prst="rect">
              <a:avLst/>
            </a:prstGeom>
          </p:spPr>
        </p:pic>
        <p:pic>
          <p:nvPicPr>
            <p:cNvPr id="6" name="Picture 5" descr="Screen Shot 2013-06-17 at 9.25.03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1" t="33975" r="55984" b="54412"/>
            <a:stretch/>
          </p:blipFill>
          <p:spPr>
            <a:xfrm>
              <a:off x="152400" y="4267200"/>
              <a:ext cx="877658" cy="1023467"/>
            </a:xfrm>
            <a:prstGeom prst="rect">
              <a:avLst/>
            </a:prstGeom>
          </p:spPr>
        </p:pic>
        <p:pic>
          <p:nvPicPr>
            <p:cNvPr id="13" name="Picture 12" descr="Jones_Sarah_BP_MUG_RGB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0"/>
              <a:ext cx="827405" cy="1103207"/>
            </a:xfrm>
            <a:prstGeom prst="rect">
              <a:avLst/>
            </a:prstGeom>
          </p:spPr>
        </p:pic>
        <p:pic>
          <p:nvPicPr>
            <p:cNvPr id="18" name="Picture 17" descr="Liz Pic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981200"/>
              <a:ext cx="827405" cy="1034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41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CoRDS</a:t>
            </a:r>
            <a:r>
              <a:rPr lang="en-US" sz="2800" dirty="0" smtClean="0">
                <a:solidFill>
                  <a:srgbClr val="000000"/>
                </a:solidFill>
              </a:rPr>
              <a:t> is a patient registry </a:t>
            </a:r>
            <a:r>
              <a:rPr lang="en-US" sz="2800" dirty="0">
                <a:solidFill>
                  <a:srgbClr val="000000"/>
                </a:solidFill>
              </a:rPr>
              <a:t>e</a:t>
            </a:r>
            <a:r>
              <a:rPr lang="en-US" sz="2800" dirty="0" smtClean="0">
                <a:solidFill>
                  <a:srgbClr val="000000"/>
                </a:solidFill>
              </a:rPr>
              <a:t>stablished to help  stakeholders in the rare disease community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 l="4883" r="4291"/>
          <a:stretch>
            <a:fillRect/>
          </a:stretch>
        </p:blipFill>
        <p:spPr bwMode="auto">
          <a:xfrm>
            <a:off x="6464300" y="1612900"/>
            <a:ext cx="1558360" cy="132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2400" y="2504019"/>
            <a:ext cx="511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Researchers</a:t>
            </a:r>
          </a:p>
          <a:p>
            <a:pPr algn="ctr"/>
            <a:r>
              <a:rPr lang="en-US" sz="1600" b="1" dirty="0" smtClean="0"/>
              <a:t> may access important data and have a way to notify individuals about research studies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73700" y="2919517"/>
            <a:ext cx="367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Patients and Families</a:t>
            </a:r>
          </a:p>
          <a:p>
            <a:pPr algn="ctr"/>
            <a:r>
              <a:rPr lang="en-US" sz="1600" b="1" dirty="0" smtClean="0"/>
              <a:t>learn of research </a:t>
            </a:r>
            <a:r>
              <a:rPr lang="en-US" sz="1600" b="1" dirty="0"/>
              <a:t>s</a:t>
            </a:r>
            <a:r>
              <a:rPr lang="en-US" sz="1600" b="1" dirty="0" smtClean="0"/>
              <a:t>tudies &amp; clinical </a:t>
            </a:r>
            <a:r>
              <a:rPr lang="en-US" sz="1600" b="1" dirty="0"/>
              <a:t>t</a:t>
            </a:r>
            <a:r>
              <a:rPr lang="en-US" sz="1600" b="1" dirty="0" smtClean="0"/>
              <a:t>rials for which they are eligible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97000" y="4741402"/>
            <a:ext cx="506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Patient Advocacy Groups </a:t>
            </a:r>
          </a:p>
          <a:p>
            <a:pPr algn="ctr"/>
            <a:r>
              <a:rPr lang="en-US" sz="1600" b="1" dirty="0" smtClean="0"/>
              <a:t>partner with </a:t>
            </a:r>
            <a:r>
              <a:rPr lang="en-US" sz="1600" b="1" dirty="0" err="1" smtClean="0"/>
              <a:t>CoRDS</a:t>
            </a:r>
            <a:r>
              <a:rPr lang="en-US" sz="1600" b="1" dirty="0" smtClean="0"/>
              <a:t> to establish a patient registry</a:t>
            </a:r>
            <a:endParaRPr lang="en-US" sz="1600" b="1" dirty="0"/>
          </a:p>
        </p:txBody>
      </p:sp>
      <p:pic>
        <p:nvPicPr>
          <p:cNvPr id="7" name="Picture 6" descr="Screen Shot 2013-10-20 at 4.26.3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31667" r="6689" b="10555"/>
          <a:stretch/>
        </p:blipFill>
        <p:spPr>
          <a:xfrm>
            <a:off x="1397000" y="1333500"/>
            <a:ext cx="2213481" cy="1170519"/>
          </a:xfrm>
          <a:prstGeom prst="rect">
            <a:avLst/>
          </a:prstGeom>
        </p:spPr>
      </p:pic>
      <p:pic>
        <p:nvPicPr>
          <p:cNvPr id="11" name="Picture 10" descr="Liz Donohue's MacBook:private:var:folders:n5:d5qgwdjs61v5d08z13wn1rkwmnmpxz:T:TemporaryItems:log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7" y="3593322"/>
            <a:ext cx="988695" cy="114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368530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6858001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What is a Rare Disease??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686800" cy="29269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	</a:t>
            </a:r>
            <a:r>
              <a:rPr lang="en-US" sz="3600" dirty="0" smtClean="0">
                <a:solidFill>
                  <a:srgbClr val="000000"/>
                </a:solidFill>
              </a:rPr>
              <a:t>According to the Rare Disease Act of 2002, a </a:t>
            </a:r>
            <a:r>
              <a:rPr lang="en-US" sz="3600" b="1" dirty="0" smtClean="0">
                <a:solidFill>
                  <a:srgbClr val="000000"/>
                </a:solidFill>
              </a:rPr>
              <a:t>rare disease </a:t>
            </a:r>
            <a:r>
              <a:rPr lang="en-US" sz="3600" dirty="0" smtClean="0">
                <a:solidFill>
                  <a:srgbClr val="000000"/>
                </a:solidFill>
              </a:rPr>
              <a:t>is a “disease affecting less than 200,000 people in the United States”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0497517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228600" y="304800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400" dirty="0" smtClean="0"/>
              <a:t>Global Genes | RARE Facts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24000"/>
            <a:ext cx="8145463" cy="38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 smtClean="0"/>
              <a:t>  Approximately 7000 known rare diseases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 smtClean="0"/>
              <a:t> ~30 </a:t>
            </a:r>
            <a:r>
              <a:rPr lang="en-US" sz="2800" dirty="0"/>
              <a:t>m</a:t>
            </a:r>
            <a:r>
              <a:rPr lang="en-US" sz="2800" dirty="0" smtClean="0"/>
              <a:t>illion in the United States, 350 million people worldwide</a:t>
            </a:r>
            <a:endParaRPr lang="en-US" sz="2800" b="1" baseline="30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~</a:t>
            </a:r>
            <a:r>
              <a:rPr lang="en-US" sz="2800" dirty="0"/>
              <a:t>80%  Genetic Origin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~50 % Affect Children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 Approximately 50% of rare diseases do not have a specific foundation supporting or researching their disease</a:t>
            </a:r>
          </a:p>
          <a:p>
            <a:r>
              <a:rPr lang="en-US" sz="1600" dirty="0" smtClean="0"/>
              <a:t>Source: https</a:t>
            </a:r>
            <a:r>
              <a:rPr lang="en-US" sz="1600" dirty="0"/>
              <a:t>://</a:t>
            </a:r>
            <a:r>
              <a:rPr lang="en-US" sz="1600" dirty="0" err="1"/>
              <a:t>globalgenes.org</a:t>
            </a:r>
            <a:r>
              <a:rPr lang="en-US" sz="1600" dirty="0"/>
              <a:t>/</a:t>
            </a:r>
            <a:r>
              <a:rPr lang="en-US" sz="1600" dirty="0" err="1"/>
              <a:t>rarefacts</a:t>
            </a:r>
            <a:r>
              <a:rPr lang="en-US" sz="1600" dirty="0"/>
              <a:t>/</a:t>
            </a:r>
            <a:endParaRPr lang="en-US" sz="1600" dirty="0" smtClean="0"/>
          </a:p>
        </p:txBody>
      </p:sp>
      <p:pic>
        <p:nvPicPr>
          <p:cNvPr id="2" name="Picture 1" descr="wp-filebase_thu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8600"/>
            <a:ext cx="1355409" cy="13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7992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5600" y="479425"/>
            <a:ext cx="8153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ea typeface="+mj-ea"/>
                <a:cs typeface="+mj-cs"/>
              </a:rPr>
              <a:t>Value 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of Studying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Rare Diseases</a:t>
            </a:r>
            <a:endParaRPr kumimoji="0" lang="en-US" sz="44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879600"/>
            <a:ext cx="7993380" cy="2682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3200" dirty="0">
                <a:ea typeface="+mj-ea"/>
                <a:cs typeface="+mj-cs"/>
              </a:rPr>
              <a:t>“Paradox of Rarity</a:t>
            </a:r>
            <a:r>
              <a:rPr lang="en-US" sz="3200" dirty="0" smtClean="0">
                <a:ea typeface="+mj-ea"/>
                <a:cs typeface="+mj-cs"/>
              </a:rPr>
              <a:t>”:</a:t>
            </a:r>
            <a:r>
              <a:rPr lang="en-US" sz="3200" dirty="0">
                <a:ea typeface="+mj-ea"/>
                <a:cs typeface="+mj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Diseases may be rare, but there are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many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rare </a:t>
            </a:r>
            <a:r>
              <a:rPr lang="en-US" sz="3200" i="1" dirty="0" smtClean="0"/>
              <a:t>d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iseases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457200" indent="-457200">
              <a:spcBef>
                <a:spcPct val="20000"/>
              </a:spcBef>
              <a:buFont typeface="Wingdings" charset="2"/>
              <a:buChar char="Ø"/>
              <a:defRPr/>
            </a:pPr>
            <a:endParaRPr lang="en-US" sz="3200" i="1" dirty="0"/>
          </a:p>
          <a:p>
            <a:pPr marL="457200" indent="-4572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Rare and Common diseases have similar symptoms. By studying rare diseases, we may learn about common diseases.</a:t>
            </a:r>
            <a:endParaRPr lang="en-US" sz="3200" i="1" dirty="0"/>
          </a:p>
          <a:p>
            <a:pPr>
              <a:spcBef>
                <a:spcPct val="20000"/>
              </a:spcBef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>
              <a:spcBef>
                <a:spcPct val="20000"/>
              </a:spcBef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>
              <a:spcBef>
                <a:spcPct val="20000"/>
              </a:spcBef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i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n-cs"/>
              </a:rPr>
              <a:t>Source:</a:t>
            </a:r>
            <a:r>
              <a:rPr kumimoji="0" lang="en-US" sz="16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n-cs"/>
              </a:rPr>
              <a:t>“Paradox of Rarity”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ＭＳ Ｐゴシック" pitchFamily="1" charset="-128"/>
                <a:cs typeface="+mn-cs"/>
              </a:rPr>
              <a:t>Rare Diseases: understanding this Public Health Priority” European Organization for Rare Diseases (EURODIS) November 2005. Accessed November 2, 2010 at http://www.eurordis.org/IMG/pdf/princeps_document-EN.pdf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922776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donohuee\Local Settings\Temporary Internet Files\Content.IE5\UCZYY62J\MP900409220[1].jpg"/>
          <p:cNvPicPr>
            <a:picLocks noChangeAspect="1" noChangeArrowheads="1"/>
          </p:cNvPicPr>
          <p:nvPr/>
        </p:nvPicPr>
        <p:blipFill>
          <a:blip r:embed="rId3"/>
          <a:srcRect l="9259"/>
          <a:stretch>
            <a:fillRect/>
          </a:stretch>
        </p:blipFill>
        <p:spPr bwMode="auto">
          <a:xfrm>
            <a:off x="5740400" y="1807399"/>
            <a:ext cx="3073400" cy="22597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4400" y="4572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a Patient Registry?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" y="1524000"/>
            <a:ext cx="56261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Organized program for </a:t>
            </a:r>
          </a:p>
          <a:p>
            <a:r>
              <a:rPr lang="en-US" sz="2800" dirty="0" smtClean="0"/>
              <a:t>collection, storage, retrieval </a:t>
            </a:r>
          </a:p>
          <a:p>
            <a:r>
              <a:rPr lang="en-US" sz="2800" dirty="0" smtClean="0"/>
              <a:t>and dissemination of a </a:t>
            </a:r>
          </a:p>
          <a:p>
            <a:r>
              <a:rPr lang="en-US" sz="2800" dirty="0" smtClean="0"/>
              <a:t>clearly defined set of data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ollected on identifiable individuals for a specific and specified purpose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r>
              <a:rPr lang="en-US" sz="1400" i="1" dirty="0" smtClean="0"/>
              <a:t>Source</a:t>
            </a:r>
            <a:endParaRPr lang="en-US" sz="1400" i="1" dirty="0" smtClean="0">
              <a:hlinkClick r:id="rId4" action="ppaction://hlinkfile" tooltip="Link to the Book of this Chapter"/>
            </a:endParaRPr>
          </a:p>
          <a:p>
            <a:r>
              <a:rPr lang="en-US" sz="1400" i="1" dirty="0" err="1" smtClean="0"/>
              <a:t>Richesson</a:t>
            </a:r>
            <a:r>
              <a:rPr lang="en-US" sz="1400" i="1" dirty="0" smtClean="0"/>
              <a:t>, R Rare Diseases Epidemiology Advances in  Experimental Medicine and Biology, 2010, Volume 686, Part 2, 87-104</a:t>
            </a:r>
            <a:r>
              <a:rPr lang="en-US" sz="1400" dirty="0" smtClean="0"/>
              <a:t>.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758927863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do we need </a:t>
            </a:r>
            <a:r>
              <a:rPr lang="en-US" dirty="0" smtClean="0">
                <a:solidFill>
                  <a:schemeClr val="tx1"/>
                </a:solidFill>
              </a:rPr>
              <a:t>patient registries?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5638800"/>
          </a:xfrm>
        </p:spPr>
        <p:txBody>
          <a:bodyPr>
            <a:normAutofit/>
          </a:bodyPr>
          <a:lstStyle/>
          <a:p>
            <a:r>
              <a:rPr lang="en-US" sz="2300" dirty="0" smtClean="0">
                <a:solidFill>
                  <a:schemeClr val="tx1"/>
                </a:solidFill>
              </a:rPr>
              <a:t>Patient Registries serve </a:t>
            </a:r>
            <a:r>
              <a:rPr lang="en-US" sz="2300" dirty="0">
                <a:solidFill>
                  <a:schemeClr val="tx1"/>
                </a:solidFill>
              </a:rPr>
              <a:t>all those who are stakeholders in the </a:t>
            </a:r>
            <a:r>
              <a:rPr lang="en-US" sz="2300" i="1" dirty="0">
                <a:solidFill>
                  <a:schemeClr val="tx1"/>
                </a:solidFill>
              </a:rPr>
              <a:t>development of effective therapies</a:t>
            </a:r>
            <a:r>
              <a:rPr lang="en-US" sz="2300" dirty="0">
                <a:solidFill>
                  <a:schemeClr val="tx1"/>
                </a:solidFill>
              </a:rPr>
              <a:t> for rare </a:t>
            </a:r>
            <a:r>
              <a:rPr lang="en-US" sz="2300" dirty="0" smtClean="0">
                <a:solidFill>
                  <a:schemeClr val="tx1"/>
                </a:solidFill>
              </a:rPr>
              <a:t>diseases</a:t>
            </a:r>
            <a:endParaRPr lang="en-US" sz="2300" dirty="0">
              <a:solidFill>
                <a:schemeClr val="tx1"/>
              </a:solidFill>
            </a:endParaRP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Patients and families and their advocacy  groups who are seeking information </a:t>
            </a:r>
          </a:p>
          <a:p>
            <a:pPr lvl="1"/>
            <a:r>
              <a:rPr lang="en-US" sz="2300" dirty="0" smtClean="0">
                <a:solidFill>
                  <a:schemeClr val="tx1"/>
                </a:solidFill>
              </a:rPr>
              <a:t>Researchers </a:t>
            </a:r>
            <a:r>
              <a:rPr lang="en-US" sz="2300" dirty="0">
                <a:solidFill>
                  <a:schemeClr val="tx1"/>
                </a:solidFill>
              </a:rPr>
              <a:t>who are studying rare disease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Epidemiologists who analyze </a:t>
            </a:r>
            <a:r>
              <a:rPr lang="en-US" sz="2300" dirty="0" smtClean="0">
                <a:solidFill>
                  <a:schemeClr val="tx1"/>
                </a:solidFill>
              </a:rPr>
              <a:t>information </a:t>
            </a:r>
            <a:r>
              <a:rPr lang="en-US" sz="2300" dirty="0">
                <a:solidFill>
                  <a:schemeClr val="tx1"/>
                </a:solidFill>
              </a:rPr>
              <a:t>on rare disease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Drug companies looking to develop </a:t>
            </a:r>
            <a:r>
              <a:rPr lang="en-US" sz="2300" dirty="0" smtClean="0">
                <a:solidFill>
                  <a:schemeClr val="tx1"/>
                </a:solidFill>
              </a:rPr>
              <a:t>treatments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400" i="1" dirty="0" smtClean="0"/>
              <a:t>Rubinstein</a:t>
            </a:r>
            <a:r>
              <a:rPr lang="en-US" sz="1400" i="1" dirty="0"/>
              <a:t>, </a:t>
            </a:r>
            <a:r>
              <a:rPr lang="en-US" sz="1400" i="1" dirty="0" err="1"/>
              <a:t>Yaffa</a:t>
            </a:r>
            <a:r>
              <a:rPr lang="en-US" sz="1400" i="1" dirty="0"/>
              <a:t> et al. Creating a global rare disease patient registry linked to a rare </a:t>
            </a:r>
            <a:r>
              <a:rPr lang="en-US" sz="1400" i="1" dirty="0" smtClean="0"/>
              <a:t>diseases </a:t>
            </a:r>
            <a:r>
              <a:rPr lang="en-US" sz="1400" i="1" dirty="0" err="1" smtClean="0"/>
              <a:t>biorepository</a:t>
            </a:r>
            <a:r>
              <a:rPr lang="en-US" sz="1400" i="1" dirty="0" smtClean="0"/>
              <a:t> </a:t>
            </a:r>
            <a:r>
              <a:rPr lang="en-US" sz="1400" i="1" dirty="0"/>
              <a:t>database: Rare </a:t>
            </a:r>
            <a:r>
              <a:rPr lang="en-US" sz="1400" i="1" dirty="0" smtClean="0"/>
              <a:t>Disease</a:t>
            </a:r>
            <a:r>
              <a:rPr lang="en-US" sz="1400" i="1" dirty="0"/>
              <a:t>-HUB (RD-HUB)  Contemporary Clinical Trials. </a:t>
            </a:r>
            <a:r>
              <a:rPr lang="nb-NO" sz="1400" i="1" dirty="0"/>
              <a:t>2010 Sep;31(5):394-404. </a:t>
            </a:r>
            <a:r>
              <a:rPr lang="nb-NO" sz="1400" i="1" dirty="0" err="1"/>
              <a:t>Epub</a:t>
            </a:r>
            <a:r>
              <a:rPr lang="nb-NO" sz="1400" i="1" dirty="0"/>
              <a:t> 2010 Jul </a:t>
            </a:r>
            <a:r>
              <a:rPr lang="nb-NO" sz="1400" i="1" dirty="0" smtClean="0"/>
              <a:t>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4569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7800"/>
            <a:ext cx="7848600" cy="1320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Value of Rare Disease Registries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98600"/>
            <a:ext cx="769620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"Creating a registry of patients is the single most valuable action a </a:t>
            </a:r>
            <a:r>
              <a:rPr lang="en-US" sz="2800" b="1" dirty="0">
                <a:solidFill>
                  <a:schemeClr val="tx1"/>
                </a:solidFill>
              </a:rPr>
              <a:t>rare disease community </a:t>
            </a:r>
            <a:r>
              <a:rPr lang="en-US" sz="2800" dirty="0">
                <a:solidFill>
                  <a:schemeClr val="tx1"/>
                </a:solidFill>
              </a:rPr>
              <a:t>can </a:t>
            </a:r>
            <a:r>
              <a:rPr lang="en-US" sz="2800" dirty="0" smtClean="0">
                <a:solidFill>
                  <a:schemeClr val="tx1"/>
                </a:solidFill>
              </a:rPr>
              <a:t>take. </a:t>
            </a:r>
            <a:r>
              <a:rPr lang="en-US" sz="2800" dirty="0">
                <a:solidFill>
                  <a:schemeClr val="tx1"/>
                </a:solidFill>
              </a:rPr>
              <a:t>The registry provides critical disease knowledge which makes that disease easier to study, increasing the probability a treatment can be developed</a:t>
            </a:r>
            <a:r>
              <a:rPr lang="en-US" sz="2800" dirty="0" smtClean="0">
                <a:solidFill>
                  <a:schemeClr val="tx1"/>
                </a:solidFill>
              </a:rPr>
              <a:t>.”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David </a:t>
            </a:r>
            <a:r>
              <a:rPr lang="en-US" sz="2800" dirty="0">
                <a:solidFill>
                  <a:schemeClr val="tx1"/>
                </a:solidFill>
              </a:rPr>
              <a:t>Meeker, president and CEO of </a:t>
            </a:r>
            <a:r>
              <a:rPr lang="en-US" sz="2800" dirty="0" smtClean="0">
                <a:solidFill>
                  <a:schemeClr val="tx1"/>
                </a:solidFill>
              </a:rPr>
              <a:t>Genzyme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600" y="4775200"/>
            <a:ext cx="866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i="1" dirty="0" smtClean="0"/>
              <a:t>Source</a:t>
            </a:r>
          </a:p>
          <a:p>
            <a:pPr>
              <a:defRPr/>
            </a:pPr>
            <a:r>
              <a:rPr lang="en-US" sz="1200" dirty="0"/>
              <a:t>http://</a:t>
            </a:r>
            <a:r>
              <a:rPr lang="en-US" sz="1200" dirty="0" err="1"/>
              <a:t>www.raps.org</a:t>
            </a:r>
            <a:r>
              <a:rPr lang="en-US" sz="1200" dirty="0"/>
              <a:t>/focus-online/news/news-article-view/article/2646/2012-the-year-of-the-patient-registry.aspx</a:t>
            </a:r>
          </a:p>
          <a:p>
            <a:pPr>
              <a:defRPr/>
            </a:pPr>
            <a:r>
              <a:rPr lang="en-US" sz="1200" i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26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makes </a:t>
            </a:r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unique?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927100"/>
            <a:ext cx="8318500" cy="4525963"/>
          </a:xfrm>
        </p:spPr>
        <p:txBody>
          <a:bodyPr>
            <a:normAutofit/>
          </a:bodyPr>
          <a:lstStyle/>
          <a:p>
            <a:pPr defTabSz="91440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First of it’s kind; Central </a:t>
            </a:r>
            <a:r>
              <a:rPr lang="en-US" sz="2400" dirty="0" smtClean="0"/>
              <a:t>resource for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all rare </a:t>
            </a:r>
            <a:r>
              <a:rPr lang="en-US" sz="2400" dirty="0" smtClean="0">
                <a:solidFill>
                  <a:schemeClr val="tx1"/>
                </a:solidFill>
              </a:rPr>
              <a:t>diseases</a:t>
            </a:r>
            <a:r>
              <a:rPr lang="en-US" sz="2400" dirty="0" smtClean="0"/>
              <a:t>; </a:t>
            </a:r>
            <a:r>
              <a:rPr lang="en-US" sz="2400" dirty="0"/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llows for comparative analysis across diseases</a:t>
            </a:r>
            <a:endParaRPr lang="en-US" sz="2400" dirty="0">
              <a:solidFill>
                <a:schemeClr val="tx1"/>
              </a:solidFill>
            </a:endParaRPr>
          </a:p>
          <a:p>
            <a:pPr defTabSz="914400">
              <a:defRPr/>
            </a:pPr>
            <a:r>
              <a:rPr lang="en-US" sz="2400" dirty="0"/>
              <a:t>Unique collaboration with Patient Groups to establish a </a:t>
            </a:r>
            <a:r>
              <a:rPr lang="en-US" sz="2400" dirty="0" smtClean="0"/>
              <a:t>registry and customize a questionnaire</a:t>
            </a:r>
            <a:endParaRPr lang="en-US" sz="2400" dirty="0"/>
          </a:p>
          <a:p>
            <a:pPr defTabSz="91440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Any researcher </a:t>
            </a:r>
            <a:r>
              <a:rPr lang="en-US" sz="2400" dirty="0">
                <a:solidFill>
                  <a:schemeClr val="tx1"/>
                </a:solidFill>
              </a:rPr>
              <a:t>with IRB approval would have access to the information </a:t>
            </a:r>
            <a:r>
              <a:rPr lang="en-US" sz="2400" dirty="0" smtClean="0">
                <a:solidFill>
                  <a:schemeClr val="tx1"/>
                </a:solidFill>
              </a:rPr>
              <a:t>following review from advisory panel </a:t>
            </a:r>
            <a:endParaRPr lang="en-US" sz="2400" dirty="0">
              <a:solidFill>
                <a:schemeClr val="tx1"/>
              </a:solidFill>
            </a:endParaRPr>
          </a:p>
          <a:p>
            <a:pPr defTabSz="91440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Enrollment option for individuals </a:t>
            </a:r>
            <a:r>
              <a:rPr lang="en-US" sz="2400" dirty="0">
                <a:solidFill>
                  <a:schemeClr val="tx1"/>
                </a:solidFill>
              </a:rPr>
              <a:t>who are not represented by a rare disease </a:t>
            </a:r>
            <a:r>
              <a:rPr lang="en-US" sz="2400" dirty="0" smtClean="0"/>
              <a:t>organization</a:t>
            </a:r>
            <a:r>
              <a:rPr lang="en-US" sz="2400" dirty="0" smtClean="0">
                <a:solidFill>
                  <a:schemeClr val="tx1"/>
                </a:solidFill>
              </a:rPr>
              <a:t> &amp; those who are undiagnosed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No cost for patients and families to enroll, no cost for researchers to access, no cost for patient groups to start a registry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5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8021035" cy="90307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How Does </a:t>
            </a:r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work?</a:t>
            </a:r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131672"/>
            <a:ext cx="7205762" cy="48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32100"/>
            <a:ext cx="8991600" cy="1320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Thank you for having me</a:t>
            </a:r>
            <a:r>
              <a:rPr lang="en-US" dirty="0" smtClean="0">
                <a:solidFill>
                  <a:srgbClr val="000000"/>
                </a:solidFill>
              </a:rPr>
              <a:t>!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It is </a:t>
            </a:r>
            <a:r>
              <a:rPr lang="en-US" dirty="0" smtClean="0">
                <a:solidFill>
                  <a:srgbClr val="000000"/>
                </a:solidFill>
              </a:rPr>
              <a:t>great to </a:t>
            </a:r>
            <a:r>
              <a:rPr lang="en-US" dirty="0" smtClean="0">
                <a:solidFill>
                  <a:srgbClr val="000000"/>
                </a:solidFill>
              </a:rPr>
              <a:t>be </a:t>
            </a:r>
            <a:r>
              <a:rPr lang="en-US" dirty="0" smtClean="0">
                <a:solidFill>
                  <a:srgbClr val="000000"/>
                </a:solidFill>
              </a:rPr>
              <a:t>here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at the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18th Annual SIP </a:t>
            </a:r>
            <a:r>
              <a:rPr lang="en-US" b="1" dirty="0" smtClean="0"/>
              <a:t>Conference</a:t>
            </a:r>
            <a:r>
              <a:rPr lang="en-US" dirty="0" smtClean="0">
                <a:solidFill>
                  <a:srgbClr val="000000"/>
                </a:solidFill>
              </a:rPr>
              <a:t>!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Liz Donohue's MacBook:private:var:folders:n5:d5qgwdjs61v5d08z13wn1rkwmnmpxz:T:TemporaryItems: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" y="3302000"/>
            <a:ext cx="988695" cy="114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2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How Are Patients &amp; Families involved?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7942360" cy="386201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Participants that enroll will complete can contribute information to the </a:t>
            </a:r>
            <a:r>
              <a:rPr lang="en-US" sz="2800" dirty="0" err="1" smtClean="0">
                <a:solidFill>
                  <a:schemeClr val="tx1"/>
                </a:solidFill>
              </a:rPr>
              <a:t>CoRDS</a:t>
            </a:r>
            <a:r>
              <a:rPr lang="en-US" sz="2800" dirty="0" smtClean="0">
                <a:solidFill>
                  <a:schemeClr val="tx1"/>
                </a:solidFill>
              </a:rPr>
              <a:t> database by filling out a brief questionnaire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Participants may learn about research opportunities for which they are eligible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When notified about research opportunities, they have the ability to decide whether or not they would like to participate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9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How do Researchers Access </a:t>
            </a:r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045045" cy="43278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Submit Brief Application to </a:t>
            </a:r>
            <a:r>
              <a:rPr lang="en-US" sz="2800" dirty="0" err="1" smtClean="0">
                <a:solidFill>
                  <a:schemeClr val="tx1"/>
                </a:solidFill>
              </a:rPr>
              <a:t>CoRDS</a:t>
            </a:r>
            <a:r>
              <a:rPr lang="en-US" sz="2800" dirty="0" smtClean="0">
                <a:solidFill>
                  <a:schemeClr val="tx1"/>
                </a:solidFill>
              </a:rPr>
              <a:t> with IRB approval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Log-in and Access de-identified information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Conduct </a:t>
            </a:r>
            <a:r>
              <a:rPr lang="en-US" sz="2800" dirty="0">
                <a:solidFill>
                  <a:schemeClr val="tx1"/>
                </a:solidFill>
              </a:rPr>
              <a:t>a comparative analysis across many if not all rare diseases</a:t>
            </a:r>
          </a:p>
          <a:p>
            <a:r>
              <a:rPr lang="en-US" sz="2800" dirty="0">
                <a:solidFill>
                  <a:schemeClr val="tx1"/>
                </a:solidFill>
              </a:rPr>
              <a:t>Identify participants individuals interested in participating in </a:t>
            </a:r>
            <a:r>
              <a:rPr lang="en-US" sz="2800" dirty="0" smtClean="0">
                <a:solidFill>
                  <a:schemeClr val="tx1"/>
                </a:solidFill>
              </a:rPr>
              <a:t>research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CoRDS Personnel contact participants on behalf of the researcher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1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100"/>
            <a:ext cx="85344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How is </a:t>
            </a:r>
            <a:r>
              <a:rPr lang="en-US" sz="4000" dirty="0" smtClean="0">
                <a:solidFill>
                  <a:srgbClr val="000000"/>
                </a:solidFill>
              </a:rPr>
              <a:t>SIP Involved</a:t>
            </a:r>
            <a:r>
              <a:rPr lang="en-US" sz="4000" dirty="0" smtClean="0">
                <a:solidFill>
                  <a:srgbClr val="000000"/>
                </a:solidFill>
              </a:rPr>
              <a:t>?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35100"/>
            <a:ext cx="8191500" cy="4509147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chemeClr val="tx1"/>
                </a:solidFill>
              </a:rPr>
              <a:t>Organizations without a registry can </a:t>
            </a:r>
            <a:r>
              <a:rPr lang="en-US" sz="2700" dirty="0"/>
              <a:t>p</a:t>
            </a:r>
            <a:r>
              <a:rPr lang="en-US" sz="2700" dirty="0" smtClean="0">
                <a:solidFill>
                  <a:schemeClr val="tx1"/>
                </a:solidFill>
              </a:rPr>
              <a:t>artner to establish a registry </a:t>
            </a:r>
            <a:endParaRPr lang="en-US" sz="2700" dirty="0"/>
          </a:p>
          <a:p>
            <a:r>
              <a:rPr lang="en-US" sz="2700" dirty="0" smtClean="0">
                <a:solidFill>
                  <a:schemeClr val="tx1"/>
                </a:solidFill>
              </a:rPr>
              <a:t>Services offered:</a:t>
            </a:r>
            <a:endParaRPr lang="en-US" sz="2700" dirty="0">
              <a:solidFill>
                <a:schemeClr val="tx1"/>
              </a:solidFill>
            </a:endParaRPr>
          </a:p>
          <a:p>
            <a:pPr lvl="1"/>
            <a:r>
              <a:rPr lang="en-US" sz="2300" dirty="0" smtClean="0"/>
              <a:t>General or C</a:t>
            </a:r>
            <a:r>
              <a:rPr lang="en-US" sz="2300" dirty="0" smtClean="0">
                <a:solidFill>
                  <a:schemeClr val="tx1"/>
                </a:solidFill>
              </a:rPr>
              <a:t>ustomized questionnaires available</a:t>
            </a:r>
            <a:endParaRPr lang="en-US" sz="2300" dirty="0"/>
          </a:p>
          <a:p>
            <a:pPr lvl="1"/>
            <a:r>
              <a:rPr lang="en-US" sz="2300" dirty="0" smtClean="0">
                <a:solidFill>
                  <a:schemeClr val="tx1"/>
                </a:solidFill>
              </a:rPr>
              <a:t>IRB (Institutional Review Board) approved</a:t>
            </a:r>
            <a:endParaRPr lang="en-US" sz="2300" dirty="0" smtClean="0">
              <a:solidFill>
                <a:schemeClr val="tx1"/>
              </a:solidFill>
            </a:endParaRPr>
          </a:p>
          <a:p>
            <a:pPr lvl="1"/>
            <a:r>
              <a:rPr lang="en-US" sz="2300" dirty="0"/>
              <a:t>Software infrastructure </a:t>
            </a:r>
            <a:r>
              <a:rPr lang="en-US" sz="2300" dirty="0" smtClean="0"/>
              <a:t>in place for </a:t>
            </a:r>
            <a:r>
              <a:rPr lang="en-US" sz="2300" dirty="0"/>
              <a:t>secure data collection &amp; management </a:t>
            </a:r>
          </a:p>
          <a:p>
            <a:pPr lvl="1"/>
            <a:r>
              <a:rPr lang="en-US" sz="2300" dirty="0" smtClean="0"/>
              <a:t>Sanford IT </a:t>
            </a:r>
            <a:r>
              <a:rPr lang="en-US" sz="2300" dirty="0" smtClean="0"/>
              <a:t>personnel in house located on site</a:t>
            </a:r>
          </a:p>
          <a:p>
            <a:pPr lvl="1"/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9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https://www.sanfordresearch.org/ClassLibrary/Page/Images/data/11q%20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3252" y="773243"/>
            <a:ext cx="263289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752" y="707886"/>
            <a:ext cx="1780334" cy="73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2" descr="https://www.sanfordresearch.org/ClassLibrary/Page/Images/data/mws-dna-2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7243" r="7694"/>
          <a:stretch>
            <a:fillRect/>
          </a:stretch>
        </p:blipFill>
        <p:spPr bwMode="auto">
          <a:xfrm>
            <a:off x="2362002" y="4671762"/>
            <a:ext cx="1620481" cy="53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4" descr="https://www.sanfordresearch.org/ClassLibrary/Page/Images/data/Logo_JPEG_Medium(2)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6046" y="3429000"/>
            <a:ext cx="1532471" cy="80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5" descr="https://www.sanfordresearch.org/ClassLibrary/Page/Images/data/Sanford%20Children's%20Logo%20-%20color(2)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51587" y="3439495"/>
            <a:ext cx="153166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TextBox 17"/>
          <p:cNvSpPr txBox="1">
            <a:spLocks noChangeArrowheads="1"/>
          </p:cNvSpPr>
          <p:nvPr/>
        </p:nvSpPr>
        <p:spPr bwMode="auto">
          <a:xfrm>
            <a:off x="1371600" y="65357"/>
            <a:ext cx="6019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Over 40 </a:t>
            </a:r>
            <a:r>
              <a:rPr lang="en-US" sz="4000" dirty="0" err="1" smtClean="0"/>
              <a:t>CoRDS</a:t>
            </a:r>
            <a:r>
              <a:rPr lang="en-US" sz="4000" dirty="0" smtClean="0"/>
              <a:t> </a:t>
            </a:r>
            <a:r>
              <a:rPr lang="en-US" sz="4000" dirty="0"/>
              <a:t>Partners</a:t>
            </a:r>
          </a:p>
        </p:txBody>
      </p:sp>
      <p:pic>
        <p:nvPicPr>
          <p:cNvPr id="5137" name="Picture 19" descr="http://www.sanfordresearch.org/ClassLibrary/Page/Images/data/Avery's%20Angels%20lo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 l="13393" r="13800" b="5761"/>
          <a:stretch>
            <a:fillRect/>
          </a:stretch>
        </p:blipFill>
        <p:spPr bwMode="auto">
          <a:xfrm>
            <a:off x="3077380" y="3265525"/>
            <a:ext cx="647700" cy="111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21" descr="http://www.sanfordresearch.org/ClassLibrary/Page/Images/data/JBF%20Logo.png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01294" y="4671762"/>
            <a:ext cx="2311352" cy="5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31" descr="http://www.sanfordresearch.org/ClassLibrary/Page/Images/data/xlhnetwork_l.png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51342" y="3098897"/>
            <a:ext cx="1396261" cy="69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madisons_foundation_logo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84800" y="2255854"/>
            <a:ext cx="1441732" cy="487346"/>
          </a:xfrm>
          <a:prstGeom prst="rect">
            <a:avLst/>
          </a:prstGeom>
        </p:spPr>
      </p:pic>
      <p:pic>
        <p:nvPicPr>
          <p:cNvPr id="27" name="Picture 26" descr="Untitled 2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4052" y="1051939"/>
            <a:ext cx="1738829" cy="395861"/>
          </a:xfrm>
          <a:prstGeom prst="rect">
            <a:avLst/>
          </a:prstGeom>
        </p:spPr>
      </p:pic>
      <p:pic>
        <p:nvPicPr>
          <p:cNvPr id="30" name="Picture 29" descr="1p36Deletion2-web-banner.png"/>
          <p:cNvPicPr>
            <a:picLocks noChangeAspect="1"/>
          </p:cNvPicPr>
          <p:nvPr/>
        </p:nvPicPr>
        <p:blipFill>
          <a:blip r:embed="rId20"/>
          <a:srcRect r="56463" b="29824"/>
          <a:stretch>
            <a:fillRect/>
          </a:stretch>
        </p:blipFill>
        <p:spPr>
          <a:xfrm>
            <a:off x="4228618" y="4648200"/>
            <a:ext cx="2328587" cy="608679"/>
          </a:xfrm>
          <a:prstGeom prst="rect">
            <a:avLst/>
          </a:prstGeom>
        </p:spPr>
      </p:pic>
      <p:pic>
        <p:nvPicPr>
          <p:cNvPr id="28" name="Picture 27" descr="some-1-with-glut1.jpg"/>
          <p:cNvPicPr>
            <a:picLocks noChangeAspect="1"/>
          </p:cNvPicPr>
          <p:nvPr/>
        </p:nvPicPr>
        <p:blipFill>
          <a:blip r:embed="rId21"/>
          <a:srcRect r="70139" b="5302"/>
          <a:stretch>
            <a:fillRect/>
          </a:stretch>
        </p:blipFill>
        <p:spPr>
          <a:xfrm>
            <a:off x="7391400" y="2445902"/>
            <a:ext cx="1217066" cy="1124276"/>
          </a:xfrm>
          <a:prstGeom prst="rect">
            <a:avLst/>
          </a:prstGeom>
        </p:spPr>
      </p:pic>
      <p:pic>
        <p:nvPicPr>
          <p:cNvPr id="29" name="Picture 17" descr="http://www.sanfordresearch.org/ClassLibrary/Page/Images/data/ABDA%20logo(1).jpg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712881" y="1306643"/>
            <a:ext cx="106931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2" y="4103577"/>
            <a:ext cx="1227581" cy="685800"/>
          </a:xfrm>
          <a:prstGeom prst="rect">
            <a:avLst/>
          </a:prstGeom>
        </p:spPr>
      </p:pic>
      <p:pic>
        <p:nvPicPr>
          <p:cNvPr id="3" name="Picture 2" descr="Logo - Classic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63" y="1447801"/>
            <a:ext cx="2192030" cy="599575"/>
          </a:xfrm>
          <a:prstGeom prst="rect">
            <a:avLst/>
          </a:prstGeom>
        </p:spPr>
      </p:pic>
      <p:pic>
        <p:nvPicPr>
          <p:cNvPr id="31" name="Picture 30" descr="Logo w website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53" y="1631616"/>
            <a:ext cx="1553713" cy="901709"/>
          </a:xfrm>
          <a:prstGeom prst="rect">
            <a:avLst/>
          </a:prstGeom>
        </p:spPr>
      </p:pic>
      <p:pic>
        <p:nvPicPr>
          <p:cNvPr id="5" name="Picture 4" descr="klippel feil.jpg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30264" r="13889" b="36806"/>
          <a:stretch/>
        </p:blipFill>
        <p:spPr>
          <a:xfrm>
            <a:off x="5748406" y="2951038"/>
            <a:ext cx="1158331" cy="533399"/>
          </a:xfrm>
          <a:prstGeom prst="rect">
            <a:avLst/>
          </a:prstGeom>
        </p:spPr>
      </p:pic>
      <p:pic>
        <p:nvPicPr>
          <p:cNvPr id="7" name="Picture 6" descr="LSALogoBlueOnBlue.gi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52" y="2698416"/>
            <a:ext cx="3651250" cy="399003"/>
          </a:xfrm>
          <a:prstGeom prst="rect">
            <a:avLst/>
          </a:prstGeom>
        </p:spPr>
      </p:pic>
      <p:pic>
        <p:nvPicPr>
          <p:cNvPr id="10" name="Picture 9" descr="logo.gi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7" y="4734832"/>
            <a:ext cx="1872504" cy="588735"/>
          </a:xfrm>
          <a:prstGeom prst="rect">
            <a:avLst/>
          </a:prstGeom>
        </p:spPr>
      </p:pic>
      <p:pic>
        <p:nvPicPr>
          <p:cNvPr id="11" name="Picture 10" descr="newapsfatop10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89" y="3821190"/>
            <a:ext cx="3431757" cy="564774"/>
          </a:xfrm>
          <a:prstGeom prst="rect">
            <a:avLst/>
          </a:prstGeom>
        </p:spPr>
      </p:pic>
      <p:pic>
        <p:nvPicPr>
          <p:cNvPr id="13" name="Picture 12" descr="logo-150x150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1099558" cy="1099558"/>
          </a:xfrm>
          <a:prstGeom prst="rect">
            <a:avLst/>
          </a:prstGeom>
        </p:spPr>
      </p:pic>
      <p:pic>
        <p:nvPicPr>
          <p:cNvPr id="4" name="Picture 3" descr="ML4 Foundation.jpg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8093" r="4841" b="7643"/>
          <a:stretch/>
        </p:blipFill>
        <p:spPr>
          <a:xfrm>
            <a:off x="3530167" y="1580845"/>
            <a:ext cx="904632" cy="865057"/>
          </a:xfrm>
          <a:prstGeom prst="rect">
            <a:avLst/>
          </a:prstGeom>
        </p:spPr>
      </p:pic>
      <p:pic>
        <p:nvPicPr>
          <p:cNvPr id="25" name="Picture 24" descr="Liz Donohue's MacBook:private:var:folders:n5:d5qgwdjs61v5d08z13wn1rkwmnmpxz:T:TemporaryItems:logo.png"/>
          <p:cNvPicPr/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881" y="372606"/>
            <a:ext cx="988695" cy="114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485200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300" y="330200"/>
            <a:ext cx="6347714" cy="1320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Enrollment Options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00" y="19050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1.Online Enrollment</a:t>
            </a:r>
          </a:p>
          <a:p>
            <a:pPr lvl="2" indent="-457200">
              <a:buFont typeface="Arial"/>
              <a:buChar char="•"/>
            </a:pPr>
            <a:r>
              <a:rPr lang="en-US" sz="2800" dirty="0" smtClean="0"/>
              <a:t>Web-based enrollment platform </a:t>
            </a:r>
            <a:r>
              <a:rPr lang="en-US" sz="2800" dirty="0"/>
              <a:t>(April 2012</a:t>
            </a:r>
            <a:r>
              <a:rPr lang="en-US" sz="2800" dirty="0" smtClean="0"/>
              <a:t>)	</a:t>
            </a:r>
          </a:p>
          <a:p>
            <a:r>
              <a:rPr lang="en-US" sz="2800" dirty="0" smtClean="0"/>
              <a:t>2.  Mail-Based Enrollment</a:t>
            </a:r>
          </a:p>
          <a:p>
            <a:r>
              <a:rPr lang="en-US" sz="2800" dirty="0" smtClean="0"/>
              <a:t>3. In</a:t>
            </a:r>
            <a:r>
              <a:rPr lang="en-US" sz="2800" dirty="0"/>
              <a:t>-person Enrollment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/>
              <a:t>Patient Advocacy Group annual meetings</a:t>
            </a:r>
            <a:endParaRPr lang="en-US" sz="2800" dirty="0"/>
          </a:p>
          <a:p>
            <a:pPr marL="800100" lvl="1" indent="-342900">
              <a:buFont typeface="Arial"/>
              <a:buChar char="•"/>
            </a:pPr>
            <a:r>
              <a:rPr lang="en-US" sz="2800" dirty="0" smtClean="0"/>
              <a:t>Sanford Health clinics</a:t>
            </a:r>
            <a:endParaRPr lang="en-US" sz="2800" dirty="0"/>
          </a:p>
        </p:txBody>
      </p:sp>
      <p:pic>
        <p:nvPicPr>
          <p:cNvPr id="4" name="Picture 4" descr="image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2738" y="457201"/>
            <a:ext cx="2997361" cy="1447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907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056"/>
            <a:ext cx="8229600" cy="1143000"/>
          </a:xfrm>
        </p:spPr>
        <p:txBody>
          <a:bodyPr/>
          <a:lstStyle/>
          <a:p>
            <a:r>
              <a:rPr lang="en-US" dirty="0" smtClean="0"/>
              <a:t>Online Enrollment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517735"/>
            <a:ext cx="4635073" cy="4033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Step 1: </a:t>
            </a:r>
          </a:p>
          <a:p>
            <a:pPr marL="0" indent="0">
              <a:buNone/>
            </a:pPr>
            <a:r>
              <a:rPr lang="en-US" sz="2400" dirty="0" smtClean="0"/>
              <a:t>Participant </a:t>
            </a:r>
            <a:r>
              <a:rPr lang="en-US" sz="2400" dirty="0"/>
              <a:t>completes CoRDS </a:t>
            </a:r>
            <a:r>
              <a:rPr lang="en-US" sz="2400" dirty="0" smtClean="0"/>
              <a:t>Registry Screening </a:t>
            </a:r>
            <a:r>
              <a:rPr lang="en-US" sz="2400" dirty="0"/>
              <a:t>Form on CoRDS </a:t>
            </a:r>
            <a:r>
              <a:rPr lang="en-US" sz="2400" dirty="0" smtClean="0"/>
              <a:t>website </a:t>
            </a:r>
            <a:r>
              <a:rPr lang="en-US" sz="2400" dirty="0" err="1" smtClean="0"/>
              <a:t>sanfordresearch.org</a:t>
            </a:r>
            <a:r>
              <a:rPr lang="en-US" sz="2400" dirty="0" smtClean="0"/>
              <a:t>/cords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Participant </a:t>
            </a:r>
            <a:r>
              <a:rPr lang="en-US" sz="2400" dirty="0"/>
              <a:t>receives unique username &amp; </a:t>
            </a:r>
            <a:r>
              <a:rPr lang="en-US" sz="2400" dirty="0" smtClean="0"/>
              <a:t>password via email or receives the forms by mail.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creen Shot 2013-06-17 at 10.25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8" t="10164" r="34389" b="17840"/>
          <a:stretch/>
        </p:blipFill>
        <p:spPr>
          <a:xfrm>
            <a:off x="5301018" y="1023150"/>
            <a:ext cx="3385782" cy="53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3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Enrollment</a:t>
            </a:r>
            <a:endParaRPr lang="en-US" dirty="0"/>
          </a:p>
        </p:txBody>
      </p:sp>
      <p:pic>
        <p:nvPicPr>
          <p:cNvPr id="4" name="Content Placeholder 3" descr="Screen Shot 2013-06-17 at 9.08.53 AM.png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12119" r="40074" b="16752"/>
          <a:stretch/>
        </p:blipFill>
        <p:spPr>
          <a:xfrm>
            <a:off x="4314811" y="1417638"/>
            <a:ext cx="4829189" cy="3643676"/>
          </a:xfrm>
        </p:spPr>
      </p:pic>
      <p:sp>
        <p:nvSpPr>
          <p:cNvPr id="6" name="TextBox 5"/>
          <p:cNvSpPr txBox="1"/>
          <p:nvPr/>
        </p:nvSpPr>
        <p:spPr>
          <a:xfrm>
            <a:off x="183800" y="1278664"/>
            <a:ext cx="4235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Step 2: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Participant Logs-in with Username &amp; Password Completes Informed Consent &amp; Questionnaire</a:t>
            </a:r>
          </a:p>
          <a:p>
            <a:endParaRPr lang="en-US" sz="2400" dirty="0"/>
          </a:p>
          <a:p>
            <a:r>
              <a:rPr lang="en-US" sz="2400" dirty="0" smtClean="0"/>
              <a:t>*</a:t>
            </a:r>
            <a:r>
              <a:rPr lang="en-US" sz="2400" dirty="0" err="1" smtClean="0"/>
              <a:t>CoRDS</a:t>
            </a:r>
            <a:r>
              <a:rPr lang="en-US" sz="2400" dirty="0" smtClean="0"/>
              <a:t> Contacts Participants Annually to update their information. Participant’s may log-in anytime to update their information</a:t>
            </a:r>
          </a:p>
        </p:txBody>
      </p:sp>
    </p:spTree>
    <p:extLst>
      <p:ext uri="{BB962C8B-B14F-4D97-AF65-F5344CB8AC3E}">
        <p14:creationId xmlns:p14="http://schemas.microsoft.com/office/powerpoint/2010/main" val="127592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97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Informed Consent &amp; Questionnaire</a:t>
            </a:r>
            <a:endParaRPr lang="en-US" dirty="0"/>
          </a:p>
        </p:txBody>
      </p:sp>
      <p:pic>
        <p:nvPicPr>
          <p:cNvPr id="2" name="Picture 1" descr="Screen Shot 2014-06-20 at 1.4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65" y="787400"/>
            <a:ext cx="5395039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4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Questionnaire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0000"/>
            <a:ext cx="8153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Includes the Common Data Elements (CDES)* recommended by the Office of Rare Disease Research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Contact information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Contact, Communication &amp; Data-Sharing Preferences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Socio-demographic information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Family History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Symptoms &amp; Diagnosis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Functional Disability Rating Scale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Clinical </a:t>
            </a: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en-US" sz="2400" dirty="0" smtClean="0">
                <a:solidFill>
                  <a:srgbClr val="000000"/>
                </a:solidFill>
              </a:rPr>
              <a:t>esearch </a:t>
            </a:r>
            <a:r>
              <a:rPr lang="en-US" sz="2400" dirty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articipation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0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569201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Enrolling at </a:t>
            </a:r>
            <a:r>
              <a:rPr lang="en-US" dirty="0" smtClean="0">
                <a:solidFill>
                  <a:srgbClr val="000000"/>
                </a:solidFill>
              </a:rPr>
              <a:t>SIP Annual</a:t>
            </a:r>
            <a:r>
              <a:rPr lang="en-US" dirty="0" smtClean="0">
                <a:solidFill>
                  <a:srgbClr val="000000"/>
                </a:solidFill>
              </a:rPr>
              <a:t> Conference!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739900"/>
            <a:ext cx="8255001" cy="35179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/>
              <a:t>Informed Consent Form and </a:t>
            </a:r>
            <a:r>
              <a:rPr lang="en-US" sz="2800" dirty="0" err="1" smtClean="0"/>
              <a:t>CoRDS</a:t>
            </a:r>
            <a:r>
              <a:rPr lang="en-US" sz="2800" dirty="0" smtClean="0"/>
              <a:t> Questionnaire available for pick-up</a:t>
            </a:r>
            <a:endParaRPr lang="en-US" sz="2800" dirty="0"/>
          </a:p>
          <a:p>
            <a:pPr>
              <a:buFont typeface="Wingdings" charset="2"/>
              <a:buChar char="Ø"/>
            </a:pPr>
            <a:r>
              <a:rPr lang="en-US" sz="2800" dirty="0" smtClean="0"/>
              <a:t>Read </a:t>
            </a:r>
            <a:r>
              <a:rPr lang="en-US" sz="2800" dirty="0"/>
              <a:t>the Informed Consent </a:t>
            </a:r>
            <a:r>
              <a:rPr lang="en-US" sz="2800" dirty="0" smtClean="0"/>
              <a:t>&amp; Complete the Questionnaire and return to me</a:t>
            </a:r>
            <a:r>
              <a:rPr lang="en-US" sz="2800" dirty="0"/>
              <a:t> </a:t>
            </a:r>
            <a:endParaRPr lang="en-US" sz="2800" dirty="0" smtClean="0"/>
          </a:p>
          <a:p>
            <a:pPr>
              <a:buFont typeface="Wingdings" charset="2"/>
              <a:buChar char="Ø"/>
            </a:pPr>
            <a:r>
              <a:rPr lang="en-US" sz="2800" dirty="0" smtClean="0"/>
              <a:t>The questionnaire is brief and takes about 10 minutes to complete.</a:t>
            </a:r>
          </a:p>
          <a:p>
            <a:pPr>
              <a:buFont typeface="Wingdings" charset="2"/>
              <a:buChar char="Ø"/>
            </a:pPr>
            <a:r>
              <a:rPr lang="en-US" sz="2800" dirty="0" smtClean="0"/>
              <a:t>I am here to answer any questions you have!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3207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9572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Overview of Presentation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1"/>
            <a:ext cx="8763000" cy="3403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Introduction </a:t>
            </a:r>
          </a:p>
          <a:p>
            <a:r>
              <a:rPr lang="en-US" sz="2800" dirty="0" smtClean="0"/>
              <a:t>Mission &amp; Goals</a:t>
            </a:r>
          </a:p>
          <a:p>
            <a:r>
              <a:rPr lang="en-US" sz="2800" dirty="0" smtClean="0"/>
              <a:t>Partnership with </a:t>
            </a:r>
            <a:r>
              <a:rPr lang="en-US" sz="2800" dirty="0" smtClean="0"/>
              <a:t>SIP</a:t>
            </a:r>
            <a:r>
              <a:rPr lang="en-US" sz="2800" dirty="0" smtClean="0"/>
              <a:t> to a create disease-specifi</a:t>
            </a:r>
            <a:r>
              <a:rPr lang="en-US" sz="2800" dirty="0" smtClean="0"/>
              <a:t>c registry</a:t>
            </a:r>
            <a:endParaRPr lang="en-US" sz="2800" dirty="0" smtClean="0"/>
          </a:p>
          <a:p>
            <a:r>
              <a:rPr lang="en-US" sz="2800" dirty="0" smtClean="0"/>
              <a:t>Enrollment (Very Brief!)</a:t>
            </a:r>
            <a:endParaRPr lang="en-US" sz="2800" dirty="0"/>
          </a:p>
          <a:p>
            <a:r>
              <a:rPr lang="en-US" sz="2800" dirty="0" smtClean="0"/>
              <a:t>Data Collection, Management, Dissemination </a:t>
            </a:r>
          </a:p>
          <a:p>
            <a:r>
              <a:rPr lang="en-US" sz="2800" dirty="0" smtClean="0"/>
              <a:t>Future Steps</a:t>
            </a: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  <a:p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239433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4-01-21 at 12.21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8"/>
          <a:stretch/>
        </p:blipFill>
        <p:spPr>
          <a:xfrm>
            <a:off x="3647710" y="-139700"/>
            <a:ext cx="5234096" cy="615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902" y="2241550"/>
            <a:ext cx="4142901" cy="850900"/>
          </a:xfrm>
        </p:spPr>
        <p:txBody>
          <a:bodyPr>
            <a:noAutofit/>
          </a:bodyPr>
          <a:lstStyle/>
          <a:p>
            <a:pPr marL="457200" lvl="1" indent="0"/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en-US" sz="22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2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of</a:t>
            </a:r>
            <a:r>
              <a:rPr lang="en-US" sz="22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July 10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Enrolled Participants*: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1539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Unique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Rare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Diseases: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271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en-US" sz="2000" b="1" dirty="0" smtClean="0">
                <a:latin typeface="+mj-lt"/>
              </a:rPr>
              <a:t>Participants from</a:t>
            </a:r>
            <a:r>
              <a:rPr lang="en-US" sz="2000" dirty="0" smtClean="0">
                <a:latin typeface="+mj-lt"/>
              </a:rPr>
              <a:t>: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50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US States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21 Countries</a:t>
            </a:r>
            <a:br>
              <a:rPr lang="en-US" sz="2000" dirty="0" smtClean="0">
                <a:latin typeface="+mj-lt"/>
              </a:rPr>
            </a:br>
            <a: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0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More Metrics &amp; a </a:t>
            </a:r>
            <a:r>
              <a:rPr lang="en-US" sz="2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</a:t>
            </a:r>
            <a:r>
              <a:rPr lang="en-US" sz="22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ist of Diseases Represented </a:t>
            </a:r>
            <a:br>
              <a:rPr lang="en-US" sz="22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2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</a:t>
            </a:r>
            <a:r>
              <a:rPr lang="en-US" sz="22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CoRDS</a:t>
            </a:r>
            <a:r>
              <a:rPr lang="en-US" sz="22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on our website</a:t>
            </a:r>
            <a:br>
              <a:rPr lang="en-US" sz="22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2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48000" y="1447801"/>
            <a:ext cx="1295400" cy="2743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81000" y="304800"/>
            <a:ext cx="3048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+mn-lt"/>
              </a:rPr>
              <a:t>CoRDS</a:t>
            </a:r>
            <a:r>
              <a:rPr lang="en-US" sz="2400" b="1" dirty="0" smtClean="0">
                <a:latin typeface="+mn-lt"/>
              </a:rPr>
              <a:t> Metrics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617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-06-02 Metrics Graph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b="50454"/>
          <a:stretch/>
        </p:blipFill>
        <p:spPr>
          <a:xfrm>
            <a:off x="1066461" y="1562100"/>
            <a:ext cx="6792785" cy="3035300"/>
          </a:xfrm>
        </p:spPr>
      </p:pic>
      <p:sp>
        <p:nvSpPr>
          <p:cNvPr id="5" name="TextBox 4"/>
          <p:cNvSpPr txBox="1"/>
          <p:nvPr/>
        </p:nvSpPr>
        <p:spPr>
          <a:xfrm>
            <a:off x="2006600" y="633968"/>
            <a:ext cx="515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CoRDS</a:t>
            </a:r>
            <a:r>
              <a:rPr lang="en-US" sz="3600" dirty="0" smtClean="0"/>
              <a:t> Registry 2010-2014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9485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7303"/>
            <a:ext cx="6083300" cy="924593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Registry Software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62354" cy="424851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Velos E-Research Software</a:t>
            </a:r>
          </a:p>
          <a:p>
            <a:r>
              <a:rPr lang="en-US" sz="2800" dirty="0"/>
              <a:t>Centralized, relational database of rare disease </a:t>
            </a:r>
            <a:r>
              <a:rPr lang="en-US" sz="2800" dirty="0" smtClean="0"/>
              <a:t>data</a:t>
            </a:r>
          </a:p>
          <a:p>
            <a:pPr lvl="0"/>
            <a:r>
              <a:rPr lang="en-US" sz="2800" dirty="0"/>
              <a:t>CFR 21, part 11 compliance, with 2-level authentication for data entry and modification</a:t>
            </a:r>
          </a:p>
          <a:p>
            <a:pPr lvl="0"/>
            <a:r>
              <a:rPr lang="en-US" sz="2800" dirty="0"/>
              <a:t>A granular security mechanism that allows user security to be restricted by user role or individual user, by organization, and by study or </a:t>
            </a:r>
            <a:r>
              <a:rPr lang="en-US" sz="2800" dirty="0" smtClean="0"/>
              <a:t>registry</a:t>
            </a:r>
            <a:endParaRPr lang="en-US" sz="2800" dirty="0"/>
          </a:p>
          <a:p>
            <a:r>
              <a:rPr lang="en-US" sz="2800" dirty="0"/>
              <a:t>Provides a mechanism to securely collect, modify, display, &amp; report data</a:t>
            </a:r>
          </a:p>
          <a:p>
            <a:r>
              <a:rPr lang="en-US" sz="2800" dirty="0" smtClean="0"/>
              <a:t>Secure </a:t>
            </a:r>
            <a:r>
              <a:rPr lang="en-US" sz="2800" dirty="0"/>
              <a:t>patient portal allows for online </a:t>
            </a:r>
            <a:r>
              <a:rPr lang="en-US" sz="2800" dirty="0" smtClean="0"/>
              <a:t>enrollment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792" t="8686" r="8659" b="5005"/>
          <a:stretch/>
        </p:blipFill>
        <p:spPr>
          <a:xfrm>
            <a:off x="6997700" y="609600"/>
            <a:ext cx="1165398" cy="11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87" y="444500"/>
            <a:ext cx="6347713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Coming Soon!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0"/>
            <a:ext cx="7493000" cy="388077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New and Improved Registry Software will make it easier for participants to enroll in one simple step and will provide an improved user interface!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If you want to update information online in the future, please indicate on your questionnaire, and </a:t>
            </a:r>
            <a:r>
              <a:rPr lang="en-US" sz="2800" dirty="0" err="1" smtClean="0">
                <a:solidFill>
                  <a:srgbClr val="000000"/>
                </a:solidFill>
              </a:rPr>
              <a:t>CoRDS</a:t>
            </a:r>
            <a:r>
              <a:rPr lang="en-US" sz="2800" dirty="0" smtClean="0">
                <a:solidFill>
                  <a:srgbClr val="000000"/>
                </a:solidFill>
              </a:rPr>
              <a:t> will send you instructions username and password to login.</a:t>
            </a:r>
          </a:p>
        </p:txBody>
      </p:sp>
    </p:spTree>
    <p:extLst>
      <p:ext uri="{BB962C8B-B14F-4D97-AF65-F5344CB8AC3E}">
        <p14:creationId xmlns:p14="http://schemas.microsoft.com/office/powerpoint/2010/main" val="2604758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371600"/>
            <a:ext cx="64008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Other Projects, Collaborations &amp; Events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22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7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Biobank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55700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Approved February 2014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Repository of samples from patients diagnosed with rare diseases</a:t>
            </a:r>
          </a:p>
          <a:p>
            <a:r>
              <a:rPr lang="en-US" sz="2800" b="1" i="1" dirty="0">
                <a:solidFill>
                  <a:srgbClr val="000000"/>
                </a:solidFill>
              </a:rPr>
              <a:t>Collect</a:t>
            </a:r>
            <a:r>
              <a:rPr lang="en-US" sz="2800" dirty="0">
                <a:solidFill>
                  <a:srgbClr val="000000"/>
                </a:solidFill>
              </a:rPr>
              <a:t> samples </a:t>
            </a:r>
            <a:r>
              <a:rPr lang="en-US" sz="2800" dirty="0" smtClean="0">
                <a:solidFill>
                  <a:srgbClr val="000000"/>
                </a:solidFill>
              </a:rPr>
              <a:t>and make available to researchers studying </a:t>
            </a:r>
            <a:r>
              <a:rPr lang="en-US" sz="2800" dirty="0">
                <a:solidFill>
                  <a:srgbClr val="000000"/>
                </a:solidFill>
              </a:rPr>
              <a:t>rare diseases</a:t>
            </a:r>
          </a:p>
          <a:p>
            <a:r>
              <a:rPr lang="en-US" sz="2800" b="1" i="1" dirty="0" smtClean="0">
                <a:solidFill>
                  <a:srgbClr val="000000"/>
                </a:solidFill>
              </a:rPr>
              <a:t>House</a:t>
            </a:r>
            <a:r>
              <a:rPr lang="en-US" sz="2800" dirty="0" smtClean="0">
                <a:solidFill>
                  <a:srgbClr val="000000"/>
                </a:solidFill>
              </a:rPr>
              <a:t> samples for repositories that do not have location or space at no cost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Samples collected include blood and saliva samples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9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International Rare Disease Research Consortium (IRDiRC)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2355"/>
            <a:ext cx="6536166" cy="4398106"/>
          </a:xfrm>
        </p:spPr>
        <p:txBody>
          <a:bodyPr>
            <a:normAutofit/>
          </a:bodyPr>
          <a:lstStyle/>
          <a:p>
            <a:r>
              <a:rPr lang="en-GB" sz="2100" dirty="0"/>
              <a:t>Coordinates international collaborative efforts of leaders industry &amp; research dedicated to rare disease</a:t>
            </a:r>
          </a:p>
          <a:p>
            <a:r>
              <a:rPr lang="en-GB" sz="2100" dirty="0"/>
              <a:t> 2 main objectives by the year 2020: </a:t>
            </a:r>
          </a:p>
          <a:p>
            <a:pPr lvl="1">
              <a:buFont typeface="Wingdings" charset="2"/>
              <a:buChar char="ü"/>
            </a:pPr>
            <a:r>
              <a:rPr lang="en-GB" sz="2100" dirty="0"/>
              <a:t>deliver 200 new therapies for rare diseases</a:t>
            </a:r>
          </a:p>
          <a:p>
            <a:pPr lvl="1">
              <a:buFont typeface="Wingdings" charset="2"/>
              <a:buChar char="ü"/>
            </a:pPr>
            <a:r>
              <a:rPr lang="en-GB" sz="2100" dirty="0"/>
              <a:t>diagnostic tools for most rare </a:t>
            </a:r>
            <a:r>
              <a:rPr lang="en-GB" sz="2100" dirty="0" smtClean="0"/>
              <a:t>diseases</a:t>
            </a:r>
            <a:endParaRPr lang="en-GB" sz="2100" dirty="0"/>
          </a:p>
          <a:p>
            <a:r>
              <a:rPr lang="en-GB" sz="2100" dirty="0" smtClean="0"/>
              <a:t>David Pearce, PhD </a:t>
            </a:r>
            <a:r>
              <a:rPr lang="en-GB" sz="2100" dirty="0"/>
              <a:t>nominated </a:t>
            </a:r>
            <a:r>
              <a:rPr lang="en-GB" sz="2100" dirty="0" smtClean="0"/>
              <a:t>to Executive </a:t>
            </a:r>
            <a:r>
              <a:rPr lang="en-GB" sz="2100" dirty="0"/>
              <a:t>Committee (February 2012</a:t>
            </a:r>
            <a:r>
              <a:rPr lang="en-GB" sz="2100" dirty="0" smtClean="0"/>
              <a:t>)</a:t>
            </a:r>
          </a:p>
          <a:p>
            <a:r>
              <a:rPr lang="en-GB" sz="2100" dirty="0" smtClean="0"/>
              <a:t>Liz Donohue Patient Registry Working Group (February 2013)</a:t>
            </a:r>
            <a:endParaRPr lang="en-GB" sz="21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05" t="6355" r="12238" b="6020"/>
          <a:stretch/>
        </p:blipFill>
        <p:spPr>
          <a:xfrm>
            <a:off x="7216442" y="1846416"/>
            <a:ext cx="1324023" cy="35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5100"/>
            <a:ext cx="8610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000000"/>
                </a:solidFill>
              </a:rPr>
              <a:t>Annual Sanford Rare Disease Symposium</a:t>
            </a:r>
            <a:endParaRPr lang="en-US" sz="3800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79500"/>
            <a:ext cx="85344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Held on the last Friday in February in honor of Global Rare Disease Day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Purpose: to raise awareness of rare disease research and advocacy efforts among healthcare providers and the rare disease community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Education credits: CMES/CEUs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Videoconferencing available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Exhibit Booths and Networking opportunities for Patient Advocacy Groups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Save the Date: 5</a:t>
            </a:r>
            <a:r>
              <a:rPr lang="en-US" sz="2800" b="1" baseline="30000" dirty="0" smtClean="0">
                <a:solidFill>
                  <a:srgbClr val="000000"/>
                </a:solidFill>
              </a:rPr>
              <a:t>th</a:t>
            </a:r>
            <a:r>
              <a:rPr lang="en-US" sz="2800" b="1" dirty="0" smtClean="0">
                <a:solidFill>
                  <a:srgbClr val="000000"/>
                </a:solidFill>
              </a:rPr>
              <a:t> Annual Sanford Rare Disease Symposium, February 27, 2015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72021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2438400"/>
            <a:ext cx="7480300" cy="29845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0000" dirty="0" smtClean="0"/>
              <a:t>Questions?</a:t>
            </a:r>
            <a:endParaRPr lang="en-US" sz="10000" dirty="0" smtClean="0"/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5500" dirty="0" smtClean="0"/>
              <a:t>Liz Wheeler</a:t>
            </a:r>
            <a:endParaRPr lang="en-US" sz="5500" dirty="0"/>
          </a:p>
          <a:p>
            <a:pPr marL="0" indent="0">
              <a:buNone/>
            </a:pPr>
            <a:r>
              <a:rPr lang="en-US" sz="5500" dirty="0"/>
              <a:t>Director, </a:t>
            </a:r>
            <a:r>
              <a:rPr lang="en-US" sz="5500" dirty="0" smtClean="0"/>
              <a:t>CoRDS</a:t>
            </a:r>
            <a:endParaRPr lang="en-US" sz="5500" dirty="0"/>
          </a:p>
          <a:p>
            <a:pPr marL="0" indent="0">
              <a:buNone/>
            </a:pPr>
            <a:r>
              <a:rPr lang="en-US" sz="5500" dirty="0"/>
              <a:t>605.312.6413</a:t>
            </a:r>
          </a:p>
          <a:p>
            <a:pPr marL="0" indent="0">
              <a:buNone/>
            </a:pPr>
            <a:r>
              <a:rPr lang="en-US" sz="5500" dirty="0" err="1" smtClean="0"/>
              <a:t>Liz.Wheeler@</a:t>
            </a:r>
            <a:r>
              <a:rPr lang="en-US" sz="5500" dirty="0" err="1"/>
              <a:t>sanfordhealth.org</a:t>
            </a:r>
            <a:endParaRPr lang="en-US" sz="5500" dirty="0"/>
          </a:p>
          <a:p>
            <a:pPr marL="0" indent="0">
              <a:buNone/>
            </a:pPr>
            <a:r>
              <a:rPr lang="en-US" sz="5500" dirty="0">
                <a:hlinkClick r:id="rId3"/>
              </a:rPr>
              <a:t>www.sanfordresearch.org/cords</a:t>
            </a:r>
            <a:endParaRPr lang="en-US" sz="5500" dirty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5" name="Picture 4" descr="CoRDS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8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74C4-CBB7-814B-A978-33CD7C89C8C2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 descr="LinkedIn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584" y="4267467"/>
            <a:ext cx="773862" cy="773862"/>
          </a:xfrm>
          <a:prstGeom prst="rect">
            <a:avLst/>
          </a:prstGeom>
        </p:spPr>
      </p:pic>
      <p:pic>
        <p:nvPicPr>
          <p:cNvPr id="8" name="Picture 7" descr="FaceBook-ic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352" y="4267468"/>
            <a:ext cx="773862" cy="773862"/>
          </a:xfrm>
          <a:prstGeom prst="rect">
            <a:avLst/>
          </a:prstGeom>
        </p:spPr>
      </p:pic>
      <p:pic>
        <p:nvPicPr>
          <p:cNvPr id="9" name="Picture 8" descr="twitter-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214" y="4243959"/>
            <a:ext cx="797370" cy="7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43" b="13336"/>
          <a:stretch/>
        </p:blipFill>
        <p:spPr>
          <a:xfrm>
            <a:off x="702605" y="893016"/>
            <a:ext cx="7740986" cy="499996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3510"/>
            <a:ext cx="8229600" cy="1143000"/>
          </a:xfrm>
        </p:spPr>
        <p:txBody>
          <a:bodyPr/>
          <a:lstStyle/>
          <a:p>
            <a:r>
              <a:rPr lang="en-US" dirty="0" smtClean="0"/>
              <a:t>About Sanford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8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208" b="5021"/>
          <a:stretch/>
        </p:blipFill>
        <p:spPr>
          <a:xfrm>
            <a:off x="889573" y="445831"/>
            <a:ext cx="6893130" cy="4972706"/>
          </a:xfrm>
        </p:spPr>
      </p:pic>
      <p:sp>
        <p:nvSpPr>
          <p:cNvPr id="5" name="Frame 4"/>
          <p:cNvSpPr/>
          <p:nvPr/>
        </p:nvSpPr>
        <p:spPr>
          <a:xfrm>
            <a:off x="4310212" y="2175105"/>
            <a:ext cx="1634908" cy="91867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9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542"/>
            <a:ext cx="7721600" cy="92825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About </a:t>
            </a:r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&amp; Sanford Research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6948"/>
            <a:ext cx="5549900" cy="434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Sanford </a:t>
            </a:r>
            <a:r>
              <a:rPr lang="en-US" sz="2800" dirty="0" smtClean="0"/>
              <a:t>Research in Sioux Falls, SD</a:t>
            </a:r>
          </a:p>
          <a:p>
            <a:r>
              <a:rPr lang="en-US" sz="2800" dirty="0" smtClean="0"/>
              <a:t>Established at the </a:t>
            </a:r>
            <a:r>
              <a:rPr lang="en-US" sz="2800" dirty="0" smtClean="0"/>
              <a:t>Children’s </a:t>
            </a:r>
            <a:r>
              <a:rPr lang="en-US" sz="2800" dirty="0" smtClean="0"/>
              <a:t>Health Research Center by Dr. David Pearce</a:t>
            </a:r>
          </a:p>
          <a:p>
            <a:r>
              <a:rPr lang="en-US" sz="2800" dirty="0" smtClean="0"/>
              <a:t>Central International </a:t>
            </a:r>
            <a:r>
              <a:rPr lang="en-US" sz="2800" dirty="0" smtClean="0"/>
              <a:t>Patient registry for </a:t>
            </a:r>
            <a:r>
              <a:rPr lang="en-US" sz="2800" dirty="0" smtClean="0"/>
              <a:t>all </a:t>
            </a:r>
            <a:r>
              <a:rPr lang="en-US" sz="2800" dirty="0" smtClean="0"/>
              <a:t>rare diseases and all ages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hose who speak &amp; understand English </a:t>
            </a:r>
            <a:r>
              <a:rPr lang="en-US" sz="2800" dirty="0" smtClean="0"/>
              <a:t>may </a:t>
            </a:r>
            <a:r>
              <a:rPr lang="en-US" sz="2800" dirty="0" smtClean="0"/>
              <a:t>enroll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551" t="10613" b="19574"/>
          <a:stretch/>
        </p:blipFill>
        <p:spPr>
          <a:xfrm>
            <a:off x="5676900" y="1320800"/>
            <a:ext cx="2955530" cy="1817848"/>
          </a:xfrm>
          <a:prstGeom prst="rect">
            <a:avLst/>
          </a:prstGeom>
        </p:spPr>
      </p:pic>
      <p:pic>
        <p:nvPicPr>
          <p:cNvPr id="8" name="Picture 3" descr="C:\Documents and Settings\donohuee\Desktop\fallspark_fa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630" y="3517900"/>
            <a:ext cx="297180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1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Text Box 2"/>
          <p:cNvSpPr txBox="1">
            <a:spLocks noChangeArrowheads="1"/>
          </p:cNvSpPr>
          <p:nvPr/>
        </p:nvSpPr>
        <p:spPr bwMode="auto">
          <a:xfrm>
            <a:off x="3083327" y="297898"/>
            <a:ext cx="281556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3600" dirty="0" smtClean="0"/>
              <a:t>Why </a:t>
            </a:r>
            <a:r>
              <a:rPr lang="en-US" sz="3600" dirty="0" err="1" smtClean="0"/>
              <a:t>CoRDS</a:t>
            </a:r>
            <a:r>
              <a:rPr lang="en-US" sz="3600" dirty="0" smtClean="0"/>
              <a:t>?? </a:t>
            </a:r>
            <a:endParaRPr lang="en-US" sz="3600" dirty="0"/>
          </a:p>
        </p:txBody>
      </p:sp>
      <p:pic>
        <p:nvPicPr>
          <p:cNvPr id="2" name="CoRDS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924" y="1211588"/>
            <a:ext cx="6617725" cy="37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98576"/>
            <a:ext cx="8140700" cy="39449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900" b="1" dirty="0" smtClean="0"/>
              <a:t>Mission: </a:t>
            </a:r>
            <a:r>
              <a:rPr lang="en-US" sz="2900" dirty="0" smtClean="0"/>
              <a:t>To </a:t>
            </a:r>
            <a:r>
              <a:rPr lang="en-US" sz="2900" dirty="0"/>
              <a:t>accelerate </a:t>
            </a:r>
            <a:r>
              <a:rPr lang="en-US" sz="2900" dirty="0" smtClean="0"/>
              <a:t>research into rare diseases</a:t>
            </a:r>
            <a:endParaRPr lang="en-US" sz="2900" dirty="0"/>
          </a:p>
          <a:p>
            <a:pPr marL="0" indent="0">
              <a:buNone/>
            </a:pPr>
            <a:r>
              <a:rPr lang="en-US" sz="2900" b="1" dirty="0" smtClean="0"/>
              <a:t>Goal: </a:t>
            </a:r>
            <a:r>
              <a:rPr lang="en-US" sz="2900" dirty="0" smtClean="0"/>
              <a:t>To </a:t>
            </a:r>
            <a:r>
              <a:rPr lang="en-US" sz="2900" dirty="0"/>
              <a:t>establish </a:t>
            </a:r>
            <a:r>
              <a:rPr lang="en-US" sz="2900" dirty="0" smtClean="0"/>
              <a:t>an international rare disease patient registry for all rare diseases </a:t>
            </a:r>
          </a:p>
          <a:p>
            <a:pPr lvl="1">
              <a:buFont typeface="Arial"/>
              <a:buChar char="•"/>
            </a:pPr>
            <a:r>
              <a:rPr lang="en-US" sz="2900" dirty="0" smtClean="0"/>
              <a:t>Create resource of contact and clinical data on individuals diagnosed with any rare disease to do a comparative analysis across disease</a:t>
            </a:r>
          </a:p>
          <a:p>
            <a:pPr lvl="1">
              <a:buFont typeface="Arial"/>
              <a:buChar char="•"/>
            </a:pPr>
            <a:r>
              <a:rPr lang="en-US" sz="2900" dirty="0" smtClean="0"/>
              <a:t>Provide </a:t>
            </a:r>
            <a:r>
              <a:rPr lang="en-US" sz="2900" dirty="0"/>
              <a:t>a mechanism by which researchers can </a:t>
            </a:r>
            <a:r>
              <a:rPr lang="en-US" sz="2900" dirty="0" smtClean="0"/>
              <a:t>identify and contact patients interested in participating in research</a:t>
            </a:r>
            <a:endParaRPr lang="en-US" sz="29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Our Mission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6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CoRDS</a:t>
            </a:r>
            <a:r>
              <a:rPr lang="en-US" dirty="0" smtClean="0">
                <a:solidFill>
                  <a:srgbClr val="000000"/>
                </a:solidFill>
              </a:rPr>
              <a:t> Team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2600" y="991830"/>
            <a:ext cx="5469121" cy="1653178"/>
            <a:chOff x="-386136" y="3270639"/>
            <a:chExt cx="6668837" cy="2009307"/>
          </a:xfrm>
        </p:grpSpPr>
        <p:pic>
          <p:nvPicPr>
            <p:cNvPr id="5" name="Picture 3" descr="C:\Users\BOURSCHR\Desktop\DPearc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83" y="3270639"/>
              <a:ext cx="1247775" cy="153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BOURSCHR\Desktop\LDonohu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118" y="3270642"/>
              <a:ext cx="1237515" cy="15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:\Users\BOURSCHR\Desktop\Bourscheid_Raeann_131x16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767" y="3294229"/>
              <a:ext cx="1247775" cy="1533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-386136" y="4762368"/>
              <a:ext cx="2589212" cy="45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David Pearce, PhD</a:t>
              </a:r>
            </a:p>
            <a:p>
              <a:pPr algn="ctr"/>
              <a:r>
                <a:rPr lang="en-US" sz="1000" dirty="0" smtClean="0"/>
                <a:t>Principal Investigator</a:t>
              </a:r>
              <a:endParaRPr lang="en-US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71214" y="4763296"/>
              <a:ext cx="1701937" cy="45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Liz Donohue </a:t>
              </a:r>
              <a:br>
                <a:rPr lang="en-US" sz="1000" b="1" dirty="0" smtClean="0"/>
              </a:br>
              <a:r>
                <a:rPr lang="en-US" sz="1000" dirty="0" smtClean="0"/>
                <a:t>Director</a:t>
              </a:r>
              <a:endParaRPr lang="en-US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94260" y="4827754"/>
              <a:ext cx="2788441" cy="452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/>
                <a:t>Raeann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Bourscheid</a:t>
              </a:r>
              <a:endParaRPr lang="en-US" sz="1000" b="1" dirty="0" smtClean="0"/>
            </a:p>
            <a:p>
              <a:pPr algn="ctr"/>
              <a:r>
                <a:rPr lang="en-US" sz="1000" dirty="0" smtClean="0"/>
                <a:t> Clinical Research Associate</a:t>
              </a:r>
              <a:endParaRPr lang="en-US" sz="1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400" y="2732544"/>
            <a:ext cx="7829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CoRDS Scientific Advisory Board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Sanford Research Institutional Review Board (IRB)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Sanford Health Research Information Technologies (RIT)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Sanford Health Information Technologies (IT)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Sanford Health Marketing &amp; Digital Strategies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Sanford Health Foundation</a:t>
            </a:r>
            <a:endParaRPr lang="en-US" dirty="0" smtClean="0"/>
          </a:p>
        </p:txBody>
      </p:sp>
      <p:pic>
        <p:nvPicPr>
          <p:cNvPr id="3" name="Picture 2" descr="SH Foundation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35" y="4125077"/>
            <a:ext cx="1495481" cy="7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6 1 PresentationFramew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317B7D59C904F98A8E8307B3C1D32" ma:contentTypeVersion="0" ma:contentTypeDescription="Create a new document." ma:contentTypeScope="" ma:versionID="3f9a0ec8fc9a627b17dd8f921cf20a99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CC6A68-6FED-4AD7-9C1C-3F13AD6CC1B6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B281699-02E1-4A8F-8631-5EE01358A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7C0BC5F-7823-47DC-9254-D5268E28DE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6 1 PresentationFramework</Template>
  <TotalTime>1279</TotalTime>
  <Words>1757</Words>
  <Application>Microsoft Macintosh PowerPoint</Application>
  <PresentationFormat>On-screen Show (4:3)</PresentationFormat>
  <Paragraphs>260</Paragraphs>
  <Slides>38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6 1 PresentationFramework</vt:lpstr>
      <vt:lpstr>Coordination of Rare Diseases at Sanford (CoRDS): an international patient registry at Sanford Research</vt:lpstr>
      <vt:lpstr>Thank you for having me!  It is great to be here at the   18th Annual SIP Conference!   </vt:lpstr>
      <vt:lpstr>Overview of Presentation</vt:lpstr>
      <vt:lpstr>About Sanford Health</vt:lpstr>
      <vt:lpstr>PowerPoint Presentation</vt:lpstr>
      <vt:lpstr>About CoRDS &amp; Sanford Research </vt:lpstr>
      <vt:lpstr>PowerPoint Presentation</vt:lpstr>
      <vt:lpstr>Our Mission</vt:lpstr>
      <vt:lpstr>CoRDS Team</vt:lpstr>
      <vt:lpstr>CoRDS Scientific Advisory Board (SAB)</vt:lpstr>
      <vt:lpstr>CoRDS is a patient registry established to help  stakeholders in the rare disease community</vt:lpstr>
      <vt:lpstr>What is a Rare Disease??</vt:lpstr>
      <vt:lpstr>PowerPoint Presentation</vt:lpstr>
      <vt:lpstr>PowerPoint Presentation</vt:lpstr>
      <vt:lpstr>PowerPoint Presentation</vt:lpstr>
      <vt:lpstr>Why do we need patient registries?</vt:lpstr>
      <vt:lpstr>Value of Rare Disease Registries</vt:lpstr>
      <vt:lpstr>What makes CoRDS unique?</vt:lpstr>
      <vt:lpstr>How Does CoRDS work?</vt:lpstr>
      <vt:lpstr>How Are Patients &amp; Families involved?</vt:lpstr>
      <vt:lpstr>How do Researchers Access CoRDS?</vt:lpstr>
      <vt:lpstr>How is SIP Involved?</vt:lpstr>
      <vt:lpstr>PowerPoint Presentation</vt:lpstr>
      <vt:lpstr>Enrollment Options</vt:lpstr>
      <vt:lpstr>Online Enrollment</vt:lpstr>
      <vt:lpstr>Online Enrollment</vt:lpstr>
      <vt:lpstr>Informed Consent &amp; Questionnaire</vt:lpstr>
      <vt:lpstr>CoRDS Questionnaire</vt:lpstr>
      <vt:lpstr>Enrolling at SIP Annual Conference!</vt:lpstr>
      <vt:lpstr>   As of July 10, 2014 Enrolled Participants*:1539 Unique Rare Diseases: 271  Participants from: 50 US States 21 Countries  More Metrics &amp; a list of Diseases Represented  in CoRDS on our website  </vt:lpstr>
      <vt:lpstr>PowerPoint Presentation</vt:lpstr>
      <vt:lpstr>CoRDS Registry Software</vt:lpstr>
      <vt:lpstr>Coming Soon!</vt:lpstr>
      <vt:lpstr>Other Projects, Collaborations &amp; Events</vt:lpstr>
      <vt:lpstr>CoRDS Biobank</vt:lpstr>
      <vt:lpstr>International Rare Disease Research Consortium (IRDiRC)</vt:lpstr>
      <vt:lpstr>Annual Sanford Rare Disease Symposium</vt:lpstr>
      <vt:lpstr>PowerPoint Presentation</vt:lpstr>
    </vt:vector>
  </TitlesOfParts>
  <Company>Sanford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Sanford Health</dc:creator>
  <cp:lastModifiedBy>Donohue,Liz</cp:lastModifiedBy>
  <cp:revision>196</cp:revision>
  <dcterms:created xsi:type="dcterms:W3CDTF">2011-05-25T13:57:11Z</dcterms:created>
  <dcterms:modified xsi:type="dcterms:W3CDTF">2014-07-11T17:42:36Z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0x010100450317B7D59C904F98A8E8307B3C1D32</vt:lpwstr>
  </property>
</Properties>
</file>